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86" r:id="rId8"/>
    <p:sldId id="262" r:id="rId9"/>
    <p:sldId id="294" r:id="rId10"/>
    <p:sldId id="295" r:id="rId11"/>
    <p:sldId id="263" r:id="rId12"/>
    <p:sldId id="287" r:id="rId13"/>
    <p:sldId id="264" r:id="rId14"/>
    <p:sldId id="306" r:id="rId15"/>
    <p:sldId id="307" r:id="rId16"/>
    <p:sldId id="308" r:id="rId17"/>
    <p:sldId id="283" r:id="rId18"/>
    <p:sldId id="266" r:id="rId19"/>
    <p:sldId id="267" r:id="rId20"/>
    <p:sldId id="289" r:id="rId21"/>
    <p:sldId id="299" r:id="rId22"/>
    <p:sldId id="300" r:id="rId23"/>
    <p:sldId id="301" r:id="rId24"/>
    <p:sldId id="296" r:id="rId25"/>
    <p:sldId id="288" r:id="rId26"/>
    <p:sldId id="284" r:id="rId27"/>
    <p:sldId id="298" r:id="rId28"/>
    <p:sldId id="305" r:id="rId29"/>
    <p:sldId id="265" r:id="rId30"/>
    <p:sldId id="304" r:id="rId31"/>
    <p:sldId id="310" r:id="rId32"/>
    <p:sldId id="311" r:id="rId33"/>
    <p:sldId id="312" r:id="rId34"/>
    <p:sldId id="313" r:id="rId35"/>
    <p:sldId id="314" r:id="rId36"/>
    <p:sldId id="315" r:id="rId37"/>
    <p:sldId id="316" r:id="rId38"/>
    <p:sldId id="317" r:id="rId39"/>
    <p:sldId id="318" r:id="rId40"/>
    <p:sldId id="268" r:id="rId41"/>
    <p:sldId id="269" r:id="rId42"/>
    <p:sldId id="270" r:id="rId43"/>
    <p:sldId id="271" r:id="rId44"/>
    <p:sldId id="272" r:id="rId45"/>
    <p:sldId id="276" r:id="rId46"/>
    <p:sldId id="293" r:id="rId47"/>
    <p:sldId id="275" r:id="rId48"/>
    <p:sldId id="302" r:id="rId49"/>
    <p:sldId id="303" r:id="rId50"/>
    <p:sldId id="274" r:id="rId51"/>
    <p:sldId id="278" r:id="rId52"/>
    <p:sldId id="277" r:id="rId53"/>
    <p:sldId id="279" r:id="rId54"/>
    <p:sldId id="280" r:id="rId55"/>
    <p:sldId id="297" r:id="rId56"/>
    <p:sldId id="291" r:id="rId57"/>
    <p:sldId id="292" r:id="rId58"/>
    <p:sldId id="309" r:id="rId59"/>
    <p:sldId id="282"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51" autoAdjust="0"/>
    <p:restoredTop sz="94660"/>
  </p:normalViewPr>
  <p:slideViewPr>
    <p:cSldViewPr snapToGrid="0">
      <p:cViewPr varScale="1">
        <p:scale>
          <a:sx n="76" d="100"/>
          <a:sy n="76" d="100"/>
        </p:scale>
        <p:origin x="120"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11/25/2019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11/25/2019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11/25/2019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11/25/2019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11/25/2019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11/25/2019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11/25/2019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11/25/2019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11/25/2019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11/25/2019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11/25/2019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11/25/2019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2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3.jpg"/></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 Id="rId4" Type="http://schemas.openxmlformats.org/officeDocument/2006/relationships/image" Target="../media/image57.jpg"/></Relationships>
</file>

<file path=ppt/slides/_rels/slide2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7.xml"/><Relationship Id="rId4" Type="http://schemas.openxmlformats.org/officeDocument/2006/relationships/image" Target="../media/image6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6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image" Target="../media/image67.jpg"/><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3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36.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image" Target="../media/image76.jp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jpg"/><Relationship Id="rId4" Type="http://schemas.openxmlformats.org/officeDocument/2006/relationships/image" Target="../media/image78.jpg"/></Relationships>
</file>

<file path=ppt/slides/_rels/slide3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7.xml"/><Relationship Id="rId4" Type="http://schemas.openxmlformats.org/officeDocument/2006/relationships/image" Target="../media/image85.jpg"/></Relationships>
</file>

<file path=ppt/slides/_rels/slide3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7.xml"/><Relationship Id="rId5" Type="http://schemas.openxmlformats.org/officeDocument/2006/relationships/image" Target="../media/image89.jpg"/><Relationship Id="rId4" Type="http://schemas.openxmlformats.org/officeDocument/2006/relationships/image" Target="../media/image88.jpg"/></Relationships>
</file>

<file path=ppt/slides/_rels/slide3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2.jp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7.xml"/><Relationship Id="rId4" Type="http://schemas.openxmlformats.org/officeDocument/2006/relationships/image" Target="../media/image9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image" Target="../media/image97.jpg"/><Relationship Id="rId1" Type="http://schemas.openxmlformats.org/officeDocument/2006/relationships/slideLayout" Target="../slideLayouts/slideLayout7.xml"/><Relationship Id="rId4" Type="http://schemas.openxmlformats.org/officeDocument/2006/relationships/image" Target="../media/image99.jpg"/></Relationships>
</file>

<file path=ppt/slides/_rels/slide48.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8.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03.gi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image" Target="../media/image102.jpg"/><Relationship Id="rId1" Type="http://schemas.openxmlformats.org/officeDocument/2006/relationships/slideLayout" Target="../slideLayouts/slideLayout7.xml"/><Relationship Id="rId4" Type="http://schemas.openxmlformats.org/officeDocument/2006/relationships/image" Target="../media/image104.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6.xml"/><Relationship Id="rId4" Type="http://schemas.openxmlformats.org/officeDocument/2006/relationships/image" Target="../media/image107.jpg"/></Relationships>
</file>

<file path=ppt/slides/_rels/slide5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7.xml"/><Relationship Id="rId4" Type="http://schemas.openxmlformats.org/officeDocument/2006/relationships/image" Target="../media/image110.jpg"/></Relationships>
</file>

<file path=ppt/slides/_rels/slide56.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7.xml"/><Relationship Id="rId4" Type="http://schemas.openxmlformats.org/officeDocument/2006/relationships/image" Target="../media/image113.jpg"/></Relationships>
</file>

<file path=ppt/slides/_rels/slide57.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14.jpg"/><Relationship Id="rId1" Type="http://schemas.openxmlformats.org/officeDocument/2006/relationships/slideLayout" Target="../slideLayouts/slideLayout7.xml"/><Relationship Id="rId6" Type="http://schemas.openxmlformats.org/officeDocument/2006/relationships/image" Target="../media/image118.jpg"/><Relationship Id="rId5" Type="http://schemas.openxmlformats.org/officeDocument/2006/relationships/image" Target="../media/image117.jpg"/><Relationship Id="rId4" Type="http://schemas.openxmlformats.org/officeDocument/2006/relationships/image" Target="../media/image116.jpg"/></Relationships>
</file>

<file path=ppt/slides/_rels/slide58.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Africa: </a:t>
            </a:r>
            <a:r>
              <a:rPr lang="en-US" sz="3600" dirty="0" smtClean="0"/>
              <a:t>Gods, Rulers, and the Social Order</a:t>
            </a:r>
            <a:endParaRPr lang="en-US" sz="3600"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900" y="968245"/>
            <a:ext cx="10375899" cy="3391402"/>
          </a:xfrm>
          <a:prstGeom prst="rect">
            <a:avLst/>
          </a:prstGeom>
        </p:spPr>
      </p:pic>
    </p:spTree>
    <p:extLst>
      <p:ext uri="{BB962C8B-B14F-4D97-AF65-F5344CB8AC3E}">
        <p14:creationId xmlns:p14="http://schemas.microsoft.com/office/powerpoint/2010/main" val="35009803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3200"/>
            <a:ext cx="10795000" cy="736600"/>
          </a:xfrm>
        </p:spPr>
        <p:txBody>
          <a:bodyPr>
            <a:normAutofit fontScale="90000"/>
          </a:bodyPr>
          <a:lstStyle/>
          <a:p>
            <a:pPr algn="ctr"/>
            <a:r>
              <a:rPr lang="en-US" dirty="0" smtClean="0"/>
              <a:t>Ancient Egypt:</a:t>
            </a:r>
            <a:endParaRPr lang="en-US" dirty="0"/>
          </a:p>
        </p:txBody>
      </p:sp>
      <p:sp>
        <p:nvSpPr>
          <p:cNvPr id="3" name="Content Placeholder 2"/>
          <p:cNvSpPr>
            <a:spLocks noGrp="1"/>
          </p:cNvSpPr>
          <p:nvPr>
            <p:ph idx="1"/>
          </p:nvPr>
        </p:nvSpPr>
        <p:spPr>
          <a:xfrm>
            <a:off x="520700" y="1193800"/>
            <a:ext cx="11112500" cy="4983163"/>
          </a:xfrm>
        </p:spPr>
        <p:txBody>
          <a:bodyPr>
            <a:normAutofit lnSpcReduction="10000"/>
          </a:bodyPr>
          <a:lstStyle/>
          <a:p>
            <a:r>
              <a:rPr lang="en-US" sz="2400" dirty="0" smtClean="0"/>
              <a:t>Emerged along the banks of the Nile River in Northeast Africa.</a:t>
            </a:r>
          </a:p>
          <a:p>
            <a:endParaRPr lang="en-US" sz="2400" dirty="0"/>
          </a:p>
          <a:p>
            <a:r>
              <a:rPr lang="en-US" sz="2400" dirty="0" smtClean="0"/>
              <a:t>The civilizations location along the Nile allowed their agricultural society to thrive, and left them virtually invulnerable to foreign invasion.</a:t>
            </a:r>
          </a:p>
          <a:p>
            <a:endParaRPr lang="en-US" sz="2400" dirty="0" smtClean="0"/>
          </a:p>
          <a:p>
            <a:r>
              <a:rPr lang="en-US" sz="2400" dirty="0" smtClean="0"/>
              <a:t>Unlike Mesopotamia, Egypt was home to several civilizations, all of which shared common religious, political, and cultural views for 3000 years.</a:t>
            </a:r>
          </a:p>
          <a:p>
            <a:endParaRPr lang="en-US" sz="2400" dirty="0"/>
          </a:p>
          <a:p>
            <a:r>
              <a:rPr lang="en-US" sz="2400" dirty="0" smtClean="0"/>
              <a:t>Its population shared a common language and world view, influenced by the realities of the natural environment, climate, and geography.</a:t>
            </a:r>
          </a:p>
          <a:p>
            <a:endParaRPr lang="en-US" sz="2400" dirty="0"/>
          </a:p>
          <a:p>
            <a:r>
              <a:rPr lang="en-US" sz="2400" dirty="0" smtClean="0"/>
              <a:t>The 365-day cycle of the river’s influx became the basis of the Egyptian’s solar calendar, and the primary source of Egypt’s deep sense of order.</a:t>
            </a:r>
          </a:p>
          <a:p>
            <a:pPr marL="0" indent="0">
              <a:buNone/>
            </a:pPr>
            <a:endParaRPr lang="en-US" dirty="0"/>
          </a:p>
        </p:txBody>
      </p:sp>
    </p:spTree>
    <p:extLst>
      <p:ext uri="{BB962C8B-B14F-4D97-AF65-F5344CB8AC3E}">
        <p14:creationId xmlns:p14="http://schemas.microsoft.com/office/powerpoint/2010/main" val="3754846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3900" y="239526"/>
            <a:ext cx="10896600" cy="6280338"/>
          </a:xfrm>
        </p:spPr>
      </p:pic>
    </p:spTree>
    <p:extLst>
      <p:ext uri="{BB962C8B-B14F-4D97-AF65-F5344CB8AC3E}">
        <p14:creationId xmlns:p14="http://schemas.microsoft.com/office/powerpoint/2010/main" val="474186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astellar" panose="020A0402060406010301" pitchFamily="18" charset="0"/>
              </a:rPr>
              <a:t>Gods of Ancient Egypt</a:t>
            </a:r>
            <a:endParaRPr lang="en-US" dirty="0">
              <a:latin typeface="Castellar" panose="020A0402060406010301"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1806571" cy="229927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9813" y="1690688"/>
            <a:ext cx="1661574" cy="227272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6429" y="1690688"/>
            <a:ext cx="1891900" cy="231962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0788" y="1643791"/>
            <a:ext cx="1724212" cy="2319624"/>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52381" y="4227226"/>
            <a:ext cx="1578207" cy="213360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79813" y="4227226"/>
            <a:ext cx="1494433" cy="214630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76429" y="4227226"/>
            <a:ext cx="1991623" cy="2155097"/>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70788" y="4156582"/>
            <a:ext cx="1965511" cy="2287587"/>
          </a:xfrm>
          <a:prstGeom prst="rect">
            <a:avLst/>
          </a:prstGeom>
        </p:spPr>
      </p:pic>
    </p:spTree>
    <p:extLst>
      <p:ext uri="{BB962C8B-B14F-4D97-AF65-F5344CB8AC3E}">
        <p14:creationId xmlns:p14="http://schemas.microsoft.com/office/powerpoint/2010/main" val="223340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10515600" cy="777875"/>
          </a:xfrm>
        </p:spPr>
        <p:txBody>
          <a:bodyPr>
            <a:normAutofit/>
          </a:bodyPr>
          <a:lstStyle/>
          <a:p>
            <a:pPr algn="ctr"/>
            <a:r>
              <a:rPr lang="en-US" sz="4400" dirty="0">
                <a:latin typeface="Castellar" panose="020A0402060406010301" pitchFamily="18" charset="0"/>
              </a:rPr>
              <a:t>Gods of Ancient Egypt</a:t>
            </a:r>
            <a:endParaRPr lang="en-US" sz="4400" dirty="0"/>
          </a:p>
        </p:txBody>
      </p:sp>
      <p:sp>
        <p:nvSpPr>
          <p:cNvPr id="3" name="TextBox 2"/>
          <p:cNvSpPr txBox="1"/>
          <p:nvPr/>
        </p:nvSpPr>
        <p:spPr>
          <a:xfrm>
            <a:off x="352425" y="777875"/>
            <a:ext cx="11131550" cy="6063198"/>
          </a:xfrm>
          <a:prstGeom prst="rect">
            <a:avLst/>
          </a:prstGeom>
          <a:noFill/>
        </p:spPr>
        <p:txBody>
          <a:bodyPr wrap="square" rtlCol="0">
            <a:spAutoFit/>
          </a:bodyPr>
          <a:lstStyle/>
          <a:p>
            <a:pPr marL="342900" indent="-342900">
              <a:buFont typeface="Arial" panose="020B0604020202020204" pitchFamily="34" charset="0"/>
              <a:buChar char="•"/>
            </a:pPr>
            <a:r>
              <a:rPr lang="en-US" b="1" dirty="0" smtClean="0"/>
              <a:t>Ra/Aten/Amon</a:t>
            </a:r>
            <a:r>
              <a:rPr lang="en-US" dirty="0" smtClean="0"/>
              <a:t>-  The Sun god, creator of Heaven and Earth. Represented by a falcon.</a:t>
            </a:r>
            <a:endParaRPr lang="en-US" dirty="0"/>
          </a:p>
          <a:p>
            <a:pPr marL="342900" indent="-342900">
              <a:buFont typeface="Arial" panose="020B0604020202020204" pitchFamily="34" charset="0"/>
              <a:buChar char="•"/>
            </a:pPr>
            <a:r>
              <a:rPr lang="en-US" b="1" dirty="0" smtClean="0"/>
              <a:t>Anubis</a:t>
            </a:r>
            <a:r>
              <a:rPr lang="en-US" dirty="0" smtClean="0"/>
              <a:t>- God of cemeteries and embalmers. Represented by the jackal.</a:t>
            </a:r>
            <a:endParaRPr lang="en-US" dirty="0"/>
          </a:p>
          <a:p>
            <a:pPr marL="342900" indent="-342900">
              <a:buFont typeface="Arial" panose="020B0604020202020204" pitchFamily="34" charset="0"/>
              <a:buChar char="•"/>
            </a:pPr>
            <a:r>
              <a:rPr lang="en-US" b="1" dirty="0" smtClean="0"/>
              <a:t>Bes</a:t>
            </a:r>
            <a:r>
              <a:rPr lang="en-US" dirty="0" smtClean="0"/>
              <a:t>- Helper of women in childbirth and the god most associated with dance. Lion-faced dwarf.</a:t>
            </a:r>
            <a:endParaRPr lang="en-US" dirty="0"/>
          </a:p>
          <a:p>
            <a:pPr marL="342900" indent="-342900">
              <a:buFont typeface="Arial" panose="020B0604020202020204" pitchFamily="34" charset="0"/>
              <a:buChar char="•"/>
            </a:pPr>
            <a:r>
              <a:rPr lang="en-US" b="1" dirty="0" smtClean="0"/>
              <a:t>Hathor</a:t>
            </a:r>
            <a:r>
              <a:rPr lang="en-US" dirty="0" smtClean="0"/>
              <a:t>- The sky goddess. Mother, wife, and daughter of Ra</a:t>
            </a:r>
            <a:r>
              <a:rPr lang="en-US" dirty="0" smtClean="0"/>
              <a:t>. Goddess most associated with music and dance.</a:t>
            </a:r>
            <a:endParaRPr lang="en-US" dirty="0"/>
          </a:p>
          <a:p>
            <a:pPr marL="342900" indent="-342900">
              <a:buFont typeface="Arial" panose="020B0604020202020204" pitchFamily="34" charset="0"/>
              <a:buChar char="•"/>
            </a:pPr>
            <a:r>
              <a:rPr lang="en-US" b="1" dirty="0" smtClean="0"/>
              <a:t>Isis</a:t>
            </a:r>
            <a:r>
              <a:rPr lang="en-US" dirty="0" smtClean="0"/>
              <a:t>- The goddess of fertility and the wife of Osiris.</a:t>
            </a:r>
            <a:endParaRPr lang="en-US" dirty="0"/>
          </a:p>
          <a:p>
            <a:pPr marL="342900" indent="-342900">
              <a:buFont typeface="Arial" panose="020B0604020202020204" pitchFamily="34" charset="0"/>
              <a:buChar char="•"/>
            </a:pPr>
            <a:r>
              <a:rPr lang="en-US" b="1" dirty="0" smtClean="0"/>
              <a:t>Osiris</a:t>
            </a:r>
            <a:r>
              <a:rPr lang="en-US" dirty="0" smtClean="0"/>
              <a:t>- God of the underworld, represented by a mummified man.</a:t>
            </a:r>
          </a:p>
          <a:p>
            <a:pPr marL="342900" indent="-342900">
              <a:buFont typeface="Arial" panose="020B0604020202020204" pitchFamily="34" charset="0"/>
              <a:buChar char="•"/>
            </a:pPr>
            <a:r>
              <a:rPr lang="en-US" b="1" dirty="0" smtClean="0"/>
              <a:t>Set</a:t>
            </a:r>
            <a:r>
              <a:rPr lang="en-US" dirty="0" smtClean="0"/>
              <a:t>- God of storms and violence, represented by an ass or pig.</a:t>
            </a:r>
            <a:endParaRPr lang="en-US" dirty="0"/>
          </a:p>
          <a:p>
            <a:pPr marL="342900" indent="-342900">
              <a:buFont typeface="Arial" panose="020B0604020202020204" pitchFamily="34" charset="0"/>
              <a:buChar char="•"/>
            </a:pPr>
            <a:r>
              <a:rPr lang="en-US" b="1" dirty="0" smtClean="0"/>
              <a:t>Thoth</a:t>
            </a:r>
            <a:r>
              <a:rPr lang="en-US" dirty="0" smtClean="0"/>
              <a:t>- Inventor of writing, patron of scribes.</a:t>
            </a:r>
          </a:p>
          <a:p>
            <a:pPr marL="342900" indent="-342900">
              <a:buFont typeface="Arial" panose="020B0604020202020204" pitchFamily="34" charset="0"/>
              <a:buChar char="•"/>
            </a:pPr>
            <a:endParaRPr lang="en-US" dirty="0" smtClean="0"/>
          </a:p>
          <a:p>
            <a:endParaRPr lang="en-US" dirty="0"/>
          </a:p>
          <a:p>
            <a:pPr marL="342900" indent="-342900">
              <a:buFont typeface="Arial" panose="020B0604020202020204" pitchFamily="34" charset="0"/>
              <a:buChar char="•"/>
            </a:pPr>
            <a:r>
              <a:rPr lang="en-US" dirty="0" smtClean="0"/>
              <a:t>Egyptian religion was very complex. Every village, town, and district had its own patron deity, so the most worshipped gods and goddesses varied depending on where you were and what was most important to a specific area. For example, deities representing hunting and tribe nurturing may be important in one area, and procreation and longevity of the tribe may be most important in another</a:t>
            </a:r>
            <a:r>
              <a:rPr lang="en-US" sz="2000" dirty="0" smtClean="0"/>
              <a:t>. </a:t>
            </a:r>
            <a:r>
              <a:rPr lang="en-US" dirty="0" smtClean="0"/>
              <a:t>In 1352 BCE, when Egypt’s new pharaoh, Amenhotep IV initiated the worship of a single god, (Aten, the sun god), over all </a:t>
            </a:r>
            <a:r>
              <a:rPr lang="en-US" dirty="0" smtClean="0"/>
              <a:t>others, marking the one example of an attempt at monotheism in ancient Egyptian times.</a:t>
            </a:r>
            <a:endParaRPr lang="en-US"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dirty="0" smtClean="0"/>
              <a:t>Amenhotep’s religious reforms ended up being unpopular, and after his death when his son Tutankhamun rose to the throne, he restored the old gods and removed the requirement in the capital to worship Aten above all other gods.</a:t>
            </a:r>
            <a:endParaRPr lang="en-US" dirty="0"/>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834667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
            <a:ext cx="10515600" cy="927100"/>
          </a:xfrm>
        </p:spPr>
        <p:txBody>
          <a:bodyPr>
            <a:normAutofit fontScale="90000"/>
          </a:bodyPr>
          <a:lstStyle/>
          <a:p>
            <a:pPr algn="ctr"/>
            <a:r>
              <a:rPr lang="en-US" dirty="0" smtClean="0">
                <a:latin typeface="Castellar" panose="020A0402060406010301" pitchFamily="18" charset="0"/>
              </a:rPr>
              <a:t>Egyptian Creation Myth</a:t>
            </a:r>
            <a:endParaRPr lang="en-US" dirty="0">
              <a:latin typeface="Castellar" panose="020A0402060406010301" pitchFamily="18" charset="0"/>
            </a:endParaRPr>
          </a:p>
        </p:txBody>
      </p:sp>
      <p:sp>
        <p:nvSpPr>
          <p:cNvPr id="4" name="TextBox 3"/>
          <p:cNvSpPr txBox="1"/>
          <p:nvPr/>
        </p:nvSpPr>
        <p:spPr>
          <a:xfrm>
            <a:off x="165100" y="774701"/>
            <a:ext cx="11531600" cy="590931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From the natural elements- the sun, the Nile, and the flat land of North Africa, the Egyptians constructed their cosmology, or their origin of the structure of the universe</a:t>
            </a:r>
            <a:r>
              <a:rPr lang="en-US" dirty="0" smtClean="0"/>
              <a:t>. They envisioned their world </a:t>
            </a:r>
            <a:r>
              <a:rPr lang="en-US" dirty="0" smtClean="0"/>
              <a:t>encompassed in a singular box. (Now everyone gets a laugh as they watch Renee attempt to draw…</a:t>
            </a:r>
            <a:r>
              <a:rPr lang="en-US" dirty="0" smtClean="0">
                <a:sym typeface="Wingdings" panose="05000000000000000000" pitchFamily="2" charset="2"/>
              </a:rPr>
              <a:t>).</a:t>
            </a:r>
            <a:endParaRPr lang="en-US" dirty="0" smtClean="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Egyptian creation myth describes the universe as a flat platter floating over the waters of the underworld. At the beginning of time, the waters of the Nile brought forth a mound of silt, out of which emerged the self-generating sun god Ra, and from </a:t>
            </a:r>
            <a:r>
              <a:rPr lang="en-US" dirty="0" smtClean="0"/>
              <a:t>his mouth </a:t>
            </a:r>
            <a:r>
              <a:rPr lang="en-US" dirty="0" smtClean="0"/>
              <a:t>all other gods were </a:t>
            </a:r>
            <a:r>
              <a:rPr lang="en-US" dirty="0" smtClean="0"/>
              <a:t>born, from his tears mankind was born, and from his limbs, cattle were born.</a:t>
            </a:r>
            <a:endParaRPr lang="en-US" dirty="0" smtClean="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Ancient Egyptians viewed the moon and sun’s cyclical rising and setting as both the inevitability of death and the promise of birth.</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Osiris Myth- </a:t>
            </a:r>
            <a:r>
              <a:rPr lang="en-US" dirty="0" smtClean="0"/>
              <a:t>Initial stories state that after being slain, his wife Isis, with help from the god Anubis, restores his body just long enough to impregnate Isis with their son Horace. Anubis then transforms the corpse of Osiris into the first mummy, serving as the prototype for the death journey all Egyptians hope to embark on. In later Greek influenced versions of the myth state that when Isis left Osiris’s dead body in a trunk to tend to their child, Osiris’s brother Set finds the body, becomes enraged, and dismembers the body scattering the pieces throughout Egypt. Isis tracks down the pieces and buries them up and down the Nile.</a:t>
            </a:r>
            <a:endParaRPr lang="en-US" dirty="0" smtClean="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Although Mesopotamia and Egypt are similar in their polytheistic beliefs, </a:t>
            </a:r>
            <a:r>
              <a:rPr lang="en-US" dirty="0"/>
              <a:t>d</a:t>
            </a:r>
            <a:r>
              <a:rPr lang="en-US" dirty="0" smtClean="0"/>
              <a:t>ifferences in the afterlife start to develop: Shadows vs. Ritual and Preparation.</a:t>
            </a:r>
            <a:endParaRPr lang="en-US" dirty="0"/>
          </a:p>
        </p:txBody>
      </p:sp>
    </p:spTree>
    <p:extLst>
      <p:ext uri="{BB962C8B-B14F-4D97-AF65-F5344CB8AC3E}">
        <p14:creationId xmlns:p14="http://schemas.microsoft.com/office/powerpoint/2010/main" val="3997040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700" y="268357"/>
            <a:ext cx="6614160" cy="442861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250" y="3643690"/>
            <a:ext cx="5949950" cy="2833310"/>
          </a:xfrm>
          <a:prstGeom prst="rect">
            <a:avLst/>
          </a:prstGeom>
        </p:spPr>
      </p:pic>
    </p:spTree>
    <p:extLst>
      <p:ext uri="{BB962C8B-B14F-4D97-AF65-F5344CB8AC3E}">
        <p14:creationId xmlns:p14="http://schemas.microsoft.com/office/powerpoint/2010/main" val="1263663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109537"/>
            <a:ext cx="10515600" cy="1325563"/>
          </a:xfrm>
        </p:spPr>
        <p:txBody>
          <a:bodyPr>
            <a:normAutofit fontScale="90000"/>
          </a:bodyPr>
          <a:lstStyle/>
          <a:p>
            <a:pPr algn="ctr"/>
            <a:r>
              <a:rPr lang="en-US" sz="4800" dirty="0" smtClean="0">
                <a:latin typeface="Algerian" panose="04020705040A02060702" pitchFamily="82" charset="0"/>
              </a:rPr>
              <a:t>Rulers And Laws of Ancient Egypt</a:t>
            </a:r>
            <a:endParaRPr lang="en-US" sz="4800" dirty="0">
              <a:latin typeface="Algerian" panose="04020705040A02060702" pitchFamily="82" charset="0"/>
            </a:endParaRPr>
          </a:p>
        </p:txBody>
      </p:sp>
      <p:sp>
        <p:nvSpPr>
          <p:cNvPr id="3" name="TextBox 2"/>
          <p:cNvSpPr txBox="1"/>
          <p:nvPr/>
        </p:nvSpPr>
        <p:spPr>
          <a:xfrm>
            <a:off x="359764" y="1282700"/>
            <a:ext cx="11527436"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Egypt’s  first pharaoh, </a:t>
            </a:r>
            <a:r>
              <a:rPr lang="en-US" sz="2000" dirty="0" err="1" smtClean="0"/>
              <a:t>Narmer</a:t>
            </a:r>
            <a:r>
              <a:rPr lang="en-US" sz="2000" dirty="0" smtClean="0"/>
              <a:t>, began his reign in roughly 3150 B.C.E. His rule brought about the union of Lower and Upper Egypt, commemorated by artists creation of the Palette of King </a:t>
            </a:r>
            <a:r>
              <a:rPr lang="en-US" sz="2000" dirty="0" err="1" smtClean="0"/>
              <a:t>Narmer</a:t>
            </a:r>
            <a:r>
              <a:rPr lang="en-US" sz="2000" dirty="0" smtClean="0"/>
              <a:t>.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err="1" smtClean="0"/>
              <a:t>Narmer’s</a:t>
            </a:r>
            <a:r>
              <a:rPr lang="en-US" sz="2000" dirty="0" smtClean="0"/>
              <a:t> rule initiated the first of Egypt’s dynasties, dynasties that would rule in succession for 2500 years, until the conquest of Alexander the Great in 332 B.C.E.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dynasties perpetuated a divinely sanctioned life known as </a:t>
            </a:r>
            <a:r>
              <a:rPr lang="en-US" sz="2000" i="1" dirty="0" smtClean="0"/>
              <a:t>theocratic socialism</a:t>
            </a:r>
            <a:r>
              <a:rPr lang="en-US" sz="2000" dirty="0" smtClean="0"/>
              <a:t>,  by which the harvests of the god-governed lands were shared according to the needs of the community.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Political power was often linked to power and superhuman might, as the association between gods and rulers was almost indistinguishable.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Egyptian law consisted of the unwritten decrees of the pharaoh, past down orally until their transcription during the new kingdom. “The law of the land is the mouth of the pharaoh.” No written laws have been preserved from Egypt prior to the fourth century, however, the oral traditions of passing down verbal transmissions of the rules, conventions, and customs played a vital part in establishing political continuity. </a:t>
            </a:r>
            <a:endParaRPr lang="en-US" sz="2000" dirty="0"/>
          </a:p>
        </p:txBody>
      </p:sp>
    </p:spTree>
    <p:extLst>
      <p:ext uri="{BB962C8B-B14F-4D97-AF65-F5344CB8AC3E}">
        <p14:creationId xmlns:p14="http://schemas.microsoft.com/office/powerpoint/2010/main" val="3293776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314" y="317500"/>
            <a:ext cx="11431886" cy="6283900"/>
          </a:xfrm>
          <a:prstGeom prst="rect">
            <a:avLst/>
          </a:prstGeom>
        </p:spPr>
      </p:pic>
      <p:sp>
        <p:nvSpPr>
          <p:cNvPr id="3" name="TextBox 2"/>
          <p:cNvSpPr txBox="1"/>
          <p:nvPr/>
        </p:nvSpPr>
        <p:spPr>
          <a:xfrm>
            <a:off x="5143500" y="4495800"/>
            <a:ext cx="1879599" cy="1569660"/>
          </a:xfrm>
          <a:prstGeom prst="rect">
            <a:avLst/>
          </a:prstGeom>
          <a:noFill/>
        </p:spPr>
        <p:txBody>
          <a:bodyPr wrap="square" rtlCol="0">
            <a:spAutoFit/>
          </a:bodyPr>
          <a:lstStyle/>
          <a:p>
            <a:pPr algn="ctr"/>
            <a:r>
              <a:rPr lang="en-US" sz="3200" dirty="0" smtClean="0"/>
              <a:t>Palette of King </a:t>
            </a:r>
            <a:r>
              <a:rPr lang="en-US" sz="3200" dirty="0" err="1" smtClean="0"/>
              <a:t>Narmer</a:t>
            </a:r>
            <a:endParaRPr lang="en-US" sz="3200" dirty="0"/>
          </a:p>
        </p:txBody>
      </p:sp>
    </p:spTree>
    <p:extLst>
      <p:ext uri="{BB962C8B-B14F-4D97-AF65-F5344CB8AC3E}">
        <p14:creationId xmlns:p14="http://schemas.microsoft.com/office/powerpoint/2010/main" val="347085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 y="419101"/>
            <a:ext cx="11277600" cy="5994400"/>
          </a:xfrm>
          <a:prstGeom prst="rect">
            <a:avLst/>
          </a:prstGeom>
        </p:spPr>
      </p:pic>
      <p:sp>
        <p:nvSpPr>
          <p:cNvPr id="3" name="TextBox 2"/>
          <p:cNvSpPr txBox="1"/>
          <p:nvPr/>
        </p:nvSpPr>
        <p:spPr>
          <a:xfrm>
            <a:off x="5219700" y="4495800"/>
            <a:ext cx="1727200" cy="1569660"/>
          </a:xfrm>
          <a:prstGeom prst="rect">
            <a:avLst/>
          </a:prstGeom>
          <a:noFill/>
        </p:spPr>
        <p:txBody>
          <a:bodyPr wrap="square" rtlCol="0">
            <a:spAutoFit/>
          </a:bodyPr>
          <a:lstStyle/>
          <a:p>
            <a:pPr algn="ctr"/>
            <a:r>
              <a:rPr lang="en-US" sz="3200" dirty="0" smtClean="0">
                <a:solidFill>
                  <a:schemeClr val="bg1"/>
                </a:solidFill>
              </a:rPr>
              <a:t>Palette of King </a:t>
            </a:r>
            <a:r>
              <a:rPr lang="en-US" sz="3200" dirty="0" err="1" smtClean="0">
                <a:solidFill>
                  <a:schemeClr val="bg1"/>
                </a:solidFill>
              </a:rPr>
              <a:t>Narmer</a:t>
            </a:r>
            <a:endParaRPr lang="en-US" sz="3200" dirty="0">
              <a:solidFill>
                <a:schemeClr val="bg1"/>
              </a:solidFill>
            </a:endParaRPr>
          </a:p>
        </p:txBody>
      </p:sp>
    </p:spTree>
    <p:extLst>
      <p:ext uri="{BB962C8B-B14F-4D97-AF65-F5344CB8AC3E}">
        <p14:creationId xmlns:p14="http://schemas.microsoft.com/office/powerpoint/2010/main" val="1156357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901"/>
            <a:ext cx="10515600" cy="584199"/>
          </a:xfrm>
        </p:spPr>
        <p:txBody>
          <a:bodyPr>
            <a:normAutofit fontScale="90000"/>
          </a:bodyPr>
          <a:lstStyle/>
          <a:p>
            <a:pPr algn="ctr"/>
            <a:r>
              <a:rPr lang="en-US" sz="4000" dirty="0" smtClean="0">
                <a:latin typeface="Algerian" panose="04020705040A02060702" pitchFamily="82" charset="0"/>
              </a:rPr>
              <a:t>Egyptian architecture</a:t>
            </a:r>
            <a:endParaRPr lang="en-US" sz="4000" dirty="0">
              <a:latin typeface="Algerian" panose="04020705040A02060702" pitchFamily="82" charset="0"/>
            </a:endParaRPr>
          </a:p>
        </p:txBody>
      </p:sp>
      <p:sp>
        <p:nvSpPr>
          <p:cNvPr id="3" name="TextBox 2"/>
          <p:cNvSpPr txBox="1"/>
          <p:nvPr/>
        </p:nvSpPr>
        <p:spPr>
          <a:xfrm>
            <a:off x="393700" y="673100"/>
            <a:ext cx="11404600" cy="667875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Early Egyptian tombs were modeled on their domestic dwellings, and usually built out of mud brick.</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These single story, rectangular tombs, called </a:t>
            </a:r>
            <a:r>
              <a:rPr lang="en-US" sz="2000" b="1" i="1" dirty="0" err="1" smtClean="0"/>
              <a:t>mastabas</a:t>
            </a:r>
            <a:r>
              <a:rPr lang="en-US" sz="2000" dirty="0" smtClean="0"/>
              <a:t>, consisted of an offering chamber, and a shaft that descended 100 feet below the ground. The stacking of these tombs, inspired the geometrical pyramid shape.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 workforce of 50,000 men divided into gangs of 25, labored almost thirty years to raise the Khufu pyramid.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Great Pyramid of Khufu at the </a:t>
            </a:r>
            <a:r>
              <a:rPr lang="en-US" sz="2000" dirty="0" err="1" smtClean="0"/>
              <a:t>Gizeh</a:t>
            </a:r>
            <a:r>
              <a:rPr lang="en-US" sz="2000" dirty="0" smtClean="0"/>
              <a:t> complex consists of more than two million stone blocks rising to a height of 480 feet and covering a base area of 13 acres. The most mammoth of these structures is Khufu, which contained six million tons of stone and rose to 481 feet in height. The orientation of the pyramids align with the points of the compass.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pyramids were built to assure the pharaoh’s comfort in the afterlife, and to serve as a home for eternity- a tribute to communal faith in the eternal benevolence of the pharaoh.</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pyramid builders were thousands of Egyptians, not foreign slaves as assumed. During the annual flooding of the Nile, when farmers could not work in the field, they went to work building the pyramids.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15274258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471" y="178970"/>
            <a:ext cx="5831429" cy="359334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7650" y="1683635"/>
            <a:ext cx="6597650" cy="4945765"/>
          </a:xfrm>
          <a:prstGeom prst="rect">
            <a:avLst/>
          </a:prstGeom>
        </p:spPr>
      </p:pic>
      <p:sp>
        <p:nvSpPr>
          <p:cNvPr id="4" name="TextBox 3"/>
          <p:cNvSpPr txBox="1"/>
          <p:nvPr/>
        </p:nvSpPr>
        <p:spPr>
          <a:xfrm>
            <a:off x="508000" y="4203700"/>
            <a:ext cx="4318000" cy="1754326"/>
          </a:xfrm>
          <a:prstGeom prst="rect">
            <a:avLst/>
          </a:prstGeom>
          <a:noFill/>
        </p:spPr>
        <p:txBody>
          <a:bodyPr wrap="square" rtlCol="0">
            <a:spAutoFit/>
          </a:bodyPr>
          <a:lstStyle/>
          <a:p>
            <a:pPr algn="ctr"/>
            <a:r>
              <a:rPr lang="en-US" sz="3600" b="1" u="sng" dirty="0" smtClean="0"/>
              <a:t>Egyptian burial chambers, or </a:t>
            </a:r>
            <a:r>
              <a:rPr lang="en-US" sz="3600" b="1" i="1" u="sng" dirty="0" err="1" smtClean="0"/>
              <a:t>mastabas</a:t>
            </a:r>
            <a:endParaRPr lang="en-US" sz="3600" b="1" i="1" u="sng" dirty="0"/>
          </a:p>
        </p:txBody>
      </p:sp>
    </p:spTree>
    <p:extLst>
      <p:ext uri="{BB962C8B-B14F-4D97-AF65-F5344CB8AC3E}">
        <p14:creationId xmlns:p14="http://schemas.microsoft.com/office/powerpoint/2010/main" val="310486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95" y="228600"/>
            <a:ext cx="5753005" cy="63881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 y="3602037"/>
            <a:ext cx="5359400" cy="301466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01" y="1047750"/>
            <a:ext cx="4254500" cy="2374900"/>
          </a:xfrm>
          <a:prstGeom prst="rect">
            <a:avLst/>
          </a:prstGeom>
        </p:spPr>
      </p:pic>
      <p:sp>
        <p:nvSpPr>
          <p:cNvPr id="6" name="TextBox 5"/>
          <p:cNvSpPr txBox="1"/>
          <p:nvPr/>
        </p:nvSpPr>
        <p:spPr>
          <a:xfrm>
            <a:off x="361951" y="124322"/>
            <a:ext cx="5054600" cy="769441"/>
          </a:xfrm>
          <a:prstGeom prst="rect">
            <a:avLst/>
          </a:prstGeom>
          <a:noFill/>
        </p:spPr>
        <p:txBody>
          <a:bodyPr wrap="square" rtlCol="0">
            <a:spAutoFit/>
          </a:bodyPr>
          <a:lstStyle/>
          <a:p>
            <a:pPr algn="ctr"/>
            <a:r>
              <a:rPr lang="en-US" sz="4400" dirty="0" smtClean="0"/>
              <a:t>The Great Sphinx</a:t>
            </a:r>
            <a:endParaRPr lang="en-US" sz="4400" dirty="0"/>
          </a:p>
        </p:txBody>
      </p:sp>
    </p:spTree>
    <p:extLst>
      <p:ext uri="{BB962C8B-B14F-4D97-AF65-F5344CB8AC3E}">
        <p14:creationId xmlns:p14="http://schemas.microsoft.com/office/powerpoint/2010/main" val="2647388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80" y="190500"/>
            <a:ext cx="5938520" cy="645414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765300"/>
            <a:ext cx="5689600" cy="4879340"/>
          </a:xfrm>
          <a:prstGeom prst="rect">
            <a:avLst/>
          </a:prstGeom>
        </p:spPr>
      </p:pic>
      <p:sp>
        <p:nvSpPr>
          <p:cNvPr id="4" name="TextBox 3"/>
          <p:cNvSpPr txBox="1"/>
          <p:nvPr/>
        </p:nvSpPr>
        <p:spPr>
          <a:xfrm>
            <a:off x="152400" y="101600"/>
            <a:ext cx="5689600" cy="1446550"/>
          </a:xfrm>
          <a:prstGeom prst="rect">
            <a:avLst/>
          </a:prstGeom>
          <a:noFill/>
        </p:spPr>
        <p:txBody>
          <a:bodyPr wrap="square" rtlCol="0">
            <a:spAutoFit/>
          </a:bodyPr>
          <a:lstStyle/>
          <a:p>
            <a:pPr algn="ctr"/>
            <a:r>
              <a:rPr lang="en-US" sz="4400" dirty="0" smtClean="0"/>
              <a:t>Stepped Pyramid of  King </a:t>
            </a:r>
            <a:r>
              <a:rPr lang="en-US" sz="4400" dirty="0" err="1" smtClean="0"/>
              <a:t>Zosar</a:t>
            </a:r>
            <a:r>
              <a:rPr lang="en-US" sz="4400" dirty="0" smtClean="0"/>
              <a:t>, Saqqara</a:t>
            </a:r>
            <a:endParaRPr lang="en-US" sz="4400" dirty="0"/>
          </a:p>
        </p:txBody>
      </p:sp>
    </p:spTree>
    <p:extLst>
      <p:ext uri="{BB962C8B-B14F-4D97-AF65-F5344CB8AC3E}">
        <p14:creationId xmlns:p14="http://schemas.microsoft.com/office/powerpoint/2010/main" val="4075729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09550"/>
            <a:ext cx="11620500" cy="38036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200" y="3884612"/>
            <a:ext cx="6261100" cy="2720975"/>
          </a:xfrm>
          <a:prstGeom prst="rect">
            <a:avLst/>
          </a:prstGeom>
        </p:spPr>
      </p:pic>
      <p:sp>
        <p:nvSpPr>
          <p:cNvPr id="4" name="TextBox 3"/>
          <p:cNvSpPr txBox="1"/>
          <p:nvPr/>
        </p:nvSpPr>
        <p:spPr>
          <a:xfrm>
            <a:off x="304800" y="4140200"/>
            <a:ext cx="5207000" cy="2308324"/>
          </a:xfrm>
          <a:prstGeom prst="rect">
            <a:avLst/>
          </a:prstGeom>
          <a:noFill/>
        </p:spPr>
        <p:txBody>
          <a:bodyPr wrap="square" rtlCol="0">
            <a:spAutoFit/>
          </a:bodyPr>
          <a:lstStyle/>
          <a:p>
            <a:pPr algn="ctr"/>
            <a:r>
              <a:rPr lang="en-US" sz="3600" dirty="0" smtClean="0"/>
              <a:t>The Great Pyramids at </a:t>
            </a:r>
            <a:r>
              <a:rPr lang="en-US" sz="3600" dirty="0" err="1" smtClean="0"/>
              <a:t>Gizeh</a:t>
            </a:r>
            <a:endParaRPr lang="en-US" sz="3600" dirty="0" smtClean="0"/>
          </a:p>
          <a:p>
            <a:pPr algn="ctr"/>
            <a:r>
              <a:rPr lang="en-US" sz="3600" dirty="0" err="1" smtClean="0"/>
              <a:t>Menkure</a:t>
            </a:r>
            <a:r>
              <a:rPr lang="en-US" sz="3600" dirty="0" smtClean="0"/>
              <a:t>, Khufu, and Khafre</a:t>
            </a:r>
            <a:endParaRPr lang="en-US" sz="3600" dirty="0"/>
          </a:p>
        </p:txBody>
      </p:sp>
    </p:spTree>
    <p:extLst>
      <p:ext uri="{BB962C8B-B14F-4D97-AF65-F5344CB8AC3E}">
        <p14:creationId xmlns:p14="http://schemas.microsoft.com/office/powerpoint/2010/main" val="1986174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292100"/>
            <a:ext cx="6057900" cy="629919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3921" y="292100"/>
            <a:ext cx="5303107" cy="6299199"/>
          </a:xfrm>
          <a:prstGeom prst="rect">
            <a:avLst/>
          </a:prstGeom>
        </p:spPr>
      </p:pic>
    </p:spTree>
    <p:extLst>
      <p:ext uri="{BB962C8B-B14F-4D97-AF65-F5344CB8AC3E}">
        <p14:creationId xmlns:p14="http://schemas.microsoft.com/office/powerpoint/2010/main" val="3382767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50" y="350837"/>
            <a:ext cx="5829300" cy="42767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3301" y="4368800"/>
            <a:ext cx="3575050" cy="2222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9700" y="3379561"/>
            <a:ext cx="5308600" cy="321173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8960" y="255524"/>
            <a:ext cx="4450080" cy="3425952"/>
          </a:xfrm>
          <a:prstGeom prst="rect">
            <a:avLst/>
          </a:prstGeom>
        </p:spPr>
      </p:pic>
    </p:spTree>
    <p:extLst>
      <p:ext uri="{BB962C8B-B14F-4D97-AF65-F5344CB8AC3E}">
        <p14:creationId xmlns:p14="http://schemas.microsoft.com/office/powerpoint/2010/main" val="356740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111125"/>
            <a:ext cx="10515600" cy="625475"/>
          </a:xfrm>
        </p:spPr>
        <p:txBody>
          <a:bodyPr>
            <a:normAutofit fontScale="90000"/>
          </a:bodyPr>
          <a:lstStyle/>
          <a:p>
            <a:pPr algn="ctr"/>
            <a:r>
              <a:rPr lang="en-US" sz="4400" dirty="0" smtClean="0">
                <a:latin typeface="Algerian" panose="04020705040A02060702" pitchFamily="82" charset="0"/>
              </a:rPr>
              <a:t>The Visual arts of Ancient Egypt</a:t>
            </a:r>
            <a:endParaRPr lang="en-US" sz="4400" dirty="0">
              <a:latin typeface="Algerian" panose="04020705040A02060702" pitchFamily="82" charset="0"/>
            </a:endParaRPr>
          </a:p>
        </p:txBody>
      </p:sp>
      <p:sp>
        <p:nvSpPr>
          <p:cNvPr id="3" name="TextBox 2"/>
          <p:cNvSpPr txBox="1"/>
          <p:nvPr/>
        </p:nvSpPr>
        <p:spPr>
          <a:xfrm>
            <a:off x="228600" y="736600"/>
            <a:ext cx="11747500" cy="655564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 art of ancient Egypt comes almost exclusively from tombs and temples. Their art was not intended as decoration; rather, it was created to replicate the living world or to benefit or honor the dead.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Unlike the early cave art of the Neanderthals, the Egyptians had a specific rules for depicting their subjects, based on the social order of the cosmos and their class </a:t>
            </a:r>
            <a:r>
              <a:rPr lang="en-US" sz="2000" dirty="0" smtClean="0"/>
              <a:t>system. Figures </a:t>
            </a:r>
            <a:r>
              <a:rPr lang="en-US" sz="2000" dirty="0" smtClean="0"/>
              <a:t>are sized according to a strict hierarchy; with upper-class individuals shown larger than lower-class individuals, and males usually outsizing women and servants.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Very early in Egyptian history, artists developed a set of rules, or canon, to capture the most essential aspects of the subject matter, depicting the upper torso shown from the front, while the lower torso is shown from the side, the head is depicted in profile while the eye and eyebrow is frontal. This method in known as </a:t>
            </a:r>
            <a:r>
              <a:rPr lang="en-US" sz="2000" b="1" i="1" dirty="0" smtClean="0"/>
              <a:t>conceptual</a:t>
            </a:r>
            <a:r>
              <a:rPr lang="en-US" sz="2000" dirty="0" smtClean="0"/>
              <a:t>, based on ideas, rather than visual evidence.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Egyptian module, or standard of measurement, is </a:t>
            </a:r>
            <a:r>
              <a:rPr lang="en-US" sz="2000" dirty="0" smtClean="0"/>
              <a:t>represented by a grid system, where the grid is measured into 18-21 equal horizontal units for each figure with 14 vertical lines spaced at the same distance as the horizontals. The distance from the bottom of the foot to the </a:t>
            </a:r>
            <a:r>
              <a:rPr lang="en-US" sz="2000" dirty="0"/>
              <a:t>n</a:t>
            </a:r>
            <a:r>
              <a:rPr lang="en-US" sz="2000" dirty="0" smtClean="0"/>
              <a:t>eck/shoulder line equals eight-ninths of the person’s height, and the distance from the bottom of the foot to the armpit equals four-fifths of the person’s height. The grid system was ingenious because it allowed the artist to maintain the same proportions  for a figure 12 inches tall and a sculpture 60 feet tall.</a:t>
            </a:r>
            <a:endParaRPr lang="en-US" sz="2000"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smtClean="0"/>
          </a:p>
        </p:txBody>
      </p:sp>
    </p:spTree>
    <p:extLst>
      <p:ext uri="{BB962C8B-B14F-4D97-AF65-F5344CB8AC3E}">
        <p14:creationId xmlns:p14="http://schemas.microsoft.com/office/powerpoint/2010/main" val="1327940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993" y="444500"/>
            <a:ext cx="5128007" cy="51308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28475" b="26373"/>
          <a:stretch/>
        </p:blipFill>
        <p:spPr>
          <a:xfrm>
            <a:off x="482600" y="444501"/>
            <a:ext cx="5499100" cy="5113742"/>
          </a:xfrm>
          <a:prstGeom prst="rect">
            <a:avLst/>
          </a:prstGeom>
        </p:spPr>
      </p:pic>
      <p:sp>
        <p:nvSpPr>
          <p:cNvPr id="4" name="TextBox 3"/>
          <p:cNvSpPr txBox="1"/>
          <p:nvPr/>
        </p:nvSpPr>
        <p:spPr>
          <a:xfrm>
            <a:off x="1411794" y="5880100"/>
            <a:ext cx="8877300" cy="707886"/>
          </a:xfrm>
          <a:prstGeom prst="rect">
            <a:avLst/>
          </a:prstGeom>
          <a:noFill/>
        </p:spPr>
        <p:txBody>
          <a:bodyPr wrap="square" rtlCol="0">
            <a:spAutoFit/>
          </a:bodyPr>
          <a:lstStyle/>
          <a:p>
            <a:pPr algn="ctr"/>
            <a:r>
              <a:rPr lang="en-US" sz="4000" dirty="0" smtClean="0">
                <a:latin typeface="Algerian" panose="04020705040A02060702" pitchFamily="82" charset="0"/>
              </a:rPr>
              <a:t>Egyptian Canon Of Proportion</a:t>
            </a:r>
            <a:endParaRPr lang="en-US" sz="4000" dirty="0">
              <a:latin typeface="Algerian" panose="04020705040A02060702" pitchFamily="82" charset="0"/>
            </a:endParaRPr>
          </a:p>
        </p:txBody>
      </p:sp>
    </p:spTree>
    <p:extLst>
      <p:ext uri="{BB962C8B-B14F-4D97-AF65-F5344CB8AC3E}">
        <p14:creationId xmlns:p14="http://schemas.microsoft.com/office/powerpoint/2010/main" val="4094651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933450"/>
            <a:ext cx="4114800" cy="57023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1690" y="2286000"/>
            <a:ext cx="3276898" cy="38481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6878" y="933450"/>
            <a:ext cx="4055422" cy="5702300"/>
          </a:xfrm>
          <a:prstGeom prst="rect">
            <a:avLst/>
          </a:prstGeom>
        </p:spPr>
      </p:pic>
      <p:sp>
        <p:nvSpPr>
          <p:cNvPr id="5" name="TextBox 4"/>
          <p:cNvSpPr txBox="1"/>
          <p:nvPr/>
        </p:nvSpPr>
        <p:spPr>
          <a:xfrm>
            <a:off x="228600" y="317500"/>
            <a:ext cx="4000500" cy="461665"/>
          </a:xfrm>
          <a:prstGeom prst="rect">
            <a:avLst/>
          </a:prstGeom>
          <a:noFill/>
        </p:spPr>
        <p:txBody>
          <a:bodyPr wrap="square" rtlCol="0">
            <a:spAutoFit/>
          </a:bodyPr>
          <a:lstStyle/>
          <a:p>
            <a:pPr algn="ctr"/>
            <a:r>
              <a:rPr lang="en-US" sz="2400" b="1" u="sng" dirty="0" smtClean="0"/>
              <a:t>Statue of </a:t>
            </a:r>
            <a:r>
              <a:rPr lang="en-US" sz="2400" b="1" u="sng" dirty="0" err="1" smtClean="0"/>
              <a:t>Chephren</a:t>
            </a:r>
            <a:endParaRPr lang="en-US" sz="2400" b="1" u="sng" dirty="0"/>
          </a:p>
        </p:txBody>
      </p:sp>
      <p:sp>
        <p:nvSpPr>
          <p:cNvPr id="7" name="TextBox 6"/>
          <p:cNvSpPr txBox="1"/>
          <p:nvPr/>
        </p:nvSpPr>
        <p:spPr>
          <a:xfrm>
            <a:off x="4531690" y="1155700"/>
            <a:ext cx="3177210" cy="830997"/>
          </a:xfrm>
          <a:prstGeom prst="rect">
            <a:avLst/>
          </a:prstGeom>
          <a:noFill/>
        </p:spPr>
        <p:txBody>
          <a:bodyPr wrap="square" rtlCol="0">
            <a:spAutoFit/>
          </a:bodyPr>
          <a:lstStyle/>
          <a:p>
            <a:pPr algn="ctr"/>
            <a:r>
              <a:rPr lang="en-US" sz="2400" b="1" u="sng" dirty="0" smtClean="0"/>
              <a:t>Ramesses II Smiting his Enemies</a:t>
            </a:r>
            <a:endParaRPr lang="en-US" sz="2400" b="1" u="sng" dirty="0"/>
          </a:p>
        </p:txBody>
      </p:sp>
      <p:sp>
        <p:nvSpPr>
          <p:cNvPr id="8" name="TextBox 7"/>
          <p:cNvSpPr txBox="1"/>
          <p:nvPr/>
        </p:nvSpPr>
        <p:spPr>
          <a:xfrm>
            <a:off x="7996878" y="317500"/>
            <a:ext cx="4055422" cy="461665"/>
          </a:xfrm>
          <a:prstGeom prst="rect">
            <a:avLst/>
          </a:prstGeom>
          <a:noFill/>
        </p:spPr>
        <p:txBody>
          <a:bodyPr wrap="square" rtlCol="0">
            <a:spAutoFit/>
          </a:bodyPr>
          <a:lstStyle/>
          <a:p>
            <a:pPr algn="ctr"/>
            <a:r>
              <a:rPr lang="en-US" sz="2400" b="1" u="sng" dirty="0" smtClean="0"/>
              <a:t>Bust of Queen Nefertiti</a:t>
            </a:r>
            <a:endParaRPr lang="en-US" sz="2400" b="1" u="sng" dirty="0"/>
          </a:p>
        </p:txBody>
      </p:sp>
    </p:spTree>
    <p:extLst>
      <p:ext uri="{BB962C8B-B14F-4D97-AF65-F5344CB8AC3E}">
        <p14:creationId xmlns:p14="http://schemas.microsoft.com/office/powerpoint/2010/main" val="2391600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400" y="3310402"/>
            <a:ext cx="254000" cy="102457"/>
          </a:xfrm>
          <a:prstGeom prst="rect">
            <a:avLst/>
          </a:prstGeom>
        </p:spPr>
      </p:pic>
      <p:sp>
        <p:nvSpPr>
          <p:cNvPr id="2" name="TextBox 1"/>
          <p:cNvSpPr txBox="1"/>
          <p:nvPr/>
        </p:nvSpPr>
        <p:spPr>
          <a:xfrm>
            <a:off x="190500" y="165100"/>
            <a:ext cx="6032500" cy="461665"/>
          </a:xfrm>
          <a:prstGeom prst="rect">
            <a:avLst/>
          </a:prstGeom>
          <a:noFill/>
        </p:spPr>
        <p:txBody>
          <a:bodyPr wrap="square" rtlCol="0">
            <a:spAutoFit/>
          </a:bodyPr>
          <a:lstStyle/>
          <a:p>
            <a:r>
              <a:rPr lang="en-US" sz="2400" b="1" u="sng" dirty="0" smtClean="0"/>
              <a:t>The Colossi of Memnon:</a:t>
            </a:r>
            <a:endParaRPr lang="en-US" sz="2400" b="1" u="sng"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723900"/>
            <a:ext cx="6032500" cy="60126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7940" y="2768600"/>
            <a:ext cx="5687060" cy="3967988"/>
          </a:xfrm>
          <a:prstGeom prst="rect">
            <a:avLst/>
          </a:prstGeom>
        </p:spPr>
      </p:pic>
      <p:sp>
        <p:nvSpPr>
          <p:cNvPr id="6" name="TextBox 5"/>
          <p:cNvSpPr txBox="1"/>
          <p:nvPr/>
        </p:nvSpPr>
        <p:spPr>
          <a:xfrm>
            <a:off x="6377940" y="165100"/>
            <a:ext cx="568706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Commissioned by Pharaoh Amenhotep III in 1350 BCE to stand guard at the entrance to his memorial temple.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Situated on 86 acres, just west of the Nile, the statues depict the Pharaoh seated and gazing eastward.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statues are made of quartzite sandstone and all but the statues themselves were systematically destroyed by flooding.</a:t>
            </a:r>
            <a:endParaRPr lang="en-US" dirty="0"/>
          </a:p>
        </p:txBody>
      </p:sp>
    </p:spTree>
    <p:extLst>
      <p:ext uri="{BB962C8B-B14F-4D97-AF65-F5344CB8AC3E}">
        <p14:creationId xmlns:p14="http://schemas.microsoft.com/office/powerpoint/2010/main" val="834619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375" y="177800"/>
            <a:ext cx="3565525" cy="707886"/>
          </a:xfrm>
          <a:prstGeom prst="rect">
            <a:avLst/>
          </a:prstGeom>
          <a:noFill/>
        </p:spPr>
        <p:txBody>
          <a:bodyPr wrap="square" rtlCol="0">
            <a:spAutoFit/>
          </a:bodyPr>
          <a:lstStyle/>
          <a:p>
            <a:r>
              <a:rPr lang="en-US" sz="4000" b="1" u="sng" dirty="0" smtClean="0"/>
              <a:t>Luxor Temple</a:t>
            </a:r>
            <a:endParaRPr lang="en-US" sz="4000" b="1" u="sng"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5713" b="6153"/>
          <a:stretch/>
        </p:blipFill>
        <p:spPr>
          <a:xfrm>
            <a:off x="3898900" y="774700"/>
            <a:ext cx="8077200" cy="590550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875" y="1293812"/>
            <a:ext cx="3448050" cy="5386389"/>
          </a:xfrm>
          <a:prstGeom prst="rect">
            <a:avLst/>
          </a:prstGeom>
        </p:spPr>
      </p:pic>
    </p:spTree>
    <p:extLst>
      <p:ext uri="{BB962C8B-B14F-4D97-AF65-F5344CB8AC3E}">
        <p14:creationId xmlns:p14="http://schemas.microsoft.com/office/powerpoint/2010/main" val="3393545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500" y="241300"/>
            <a:ext cx="7213600" cy="64262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952" y="330200"/>
            <a:ext cx="4218672" cy="6337300"/>
          </a:xfrm>
          <a:prstGeom prst="rect">
            <a:avLst/>
          </a:prstGeom>
        </p:spPr>
      </p:pic>
    </p:spTree>
    <p:extLst>
      <p:ext uri="{BB962C8B-B14F-4D97-AF65-F5344CB8AC3E}">
        <p14:creationId xmlns:p14="http://schemas.microsoft.com/office/powerpoint/2010/main" val="3428555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5569"/>
          <a:stretch/>
        </p:blipFill>
        <p:spPr>
          <a:xfrm>
            <a:off x="4635500" y="4317998"/>
            <a:ext cx="7315200" cy="2324101"/>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5659"/>
          <a:stretch/>
        </p:blipFill>
        <p:spPr>
          <a:xfrm>
            <a:off x="462040" y="4317999"/>
            <a:ext cx="3919459" cy="2324101"/>
          </a:xfrm>
          <a:prstGeom prst="rect">
            <a:avLst/>
          </a:prstGeom>
        </p:spPr>
      </p:pic>
      <p:sp>
        <p:nvSpPr>
          <p:cNvPr id="4" name="TextBox 3"/>
          <p:cNvSpPr txBox="1"/>
          <p:nvPr/>
        </p:nvSpPr>
        <p:spPr>
          <a:xfrm>
            <a:off x="177800" y="101600"/>
            <a:ext cx="3962400" cy="461665"/>
          </a:xfrm>
          <a:prstGeom prst="rect">
            <a:avLst/>
          </a:prstGeom>
          <a:noFill/>
        </p:spPr>
        <p:txBody>
          <a:bodyPr wrap="square" rtlCol="0">
            <a:spAutoFit/>
          </a:bodyPr>
          <a:lstStyle/>
          <a:p>
            <a:r>
              <a:rPr lang="en-US" sz="2400" dirty="0" smtClean="0"/>
              <a:t>Mummies and Embalming:</a:t>
            </a:r>
            <a:endParaRPr lang="en-US" sz="2400" dirty="0"/>
          </a:p>
        </p:txBody>
      </p:sp>
      <p:sp>
        <p:nvSpPr>
          <p:cNvPr id="5" name="TextBox 4"/>
          <p:cNvSpPr txBox="1"/>
          <p:nvPr/>
        </p:nvSpPr>
        <p:spPr>
          <a:xfrm>
            <a:off x="177800" y="563265"/>
            <a:ext cx="11772900"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Bodies were prepared for burial by means of an embalming procedure that involved removing all of the internal organs, (with the exception of the heart), and filling the body cavity with preservatives.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The intestines, stomach, liver, and lungs were all embalmed separately ( Canopic Jars), and the brain was removed and discarded. The heart was wrapped and placed back inside the body along with a “heart scarab,” an amulet containing a protective spell. The skin was rubbed with molten resin to keep moisture out.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The corpse was then wrapped in hundreds </a:t>
            </a:r>
            <a:r>
              <a:rPr lang="en-US" sz="2000" smtClean="0"/>
              <a:t>of yards of </a:t>
            </a:r>
            <a:r>
              <a:rPr lang="en-US" sz="2000" dirty="0" smtClean="0"/>
              <a:t>fine linen and placed in an elaborately ornamented coffin which was floated down the Nile on a barge to the burial site. Less extravagant rituals would be more common for less prominent Egyptians.</a:t>
            </a:r>
            <a:endParaRPr lang="en-US" sz="2000" dirty="0"/>
          </a:p>
        </p:txBody>
      </p:sp>
    </p:spTree>
    <p:extLst>
      <p:ext uri="{BB962C8B-B14F-4D97-AF65-F5344CB8AC3E}">
        <p14:creationId xmlns:p14="http://schemas.microsoft.com/office/powerpoint/2010/main" val="4267876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100" y="114300"/>
            <a:ext cx="7810500" cy="461665"/>
          </a:xfrm>
          <a:prstGeom prst="rect">
            <a:avLst/>
          </a:prstGeom>
          <a:noFill/>
        </p:spPr>
        <p:txBody>
          <a:bodyPr wrap="square" rtlCol="0">
            <a:spAutoFit/>
          </a:bodyPr>
          <a:lstStyle/>
          <a:p>
            <a:r>
              <a:rPr lang="en-US" sz="2400" b="1" u="sng" dirty="0" smtClean="0"/>
              <a:t>Egyptian Funeral Art:</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704850"/>
            <a:ext cx="3333750" cy="28575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348672"/>
            <a:ext cx="5727700" cy="329342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5024" y="3798316"/>
            <a:ext cx="5483352" cy="284378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4776" y="171450"/>
            <a:ext cx="3082247" cy="1541124"/>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t="17004"/>
          <a:stretch/>
        </p:blipFill>
        <p:spPr>
          <a:xfrm>
            <a:off x="4336287" y="1847204"/>
            <a:ext cx="1919224" cy="136683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43800" y="171450"/>
            <a:ext cx="3784599" cy="3496924"/>
          </a:xfrm>
          <a:prstGeom prst="rect">
            <a:avLst/>
          </a:prstGeom>
        </p:spPr>
      </p:pic>
    </p:spTree>
    <p:extLst>
      <p:ext uri="{BB962C8B-B14F-4D97-AF65-F5344CB8AC3E}">
        <p14:creationId xmlns:p14="http://schemas.microsoft.com/office/powerpoint/2010/main" val="476602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2800" y="431800"/>
            <a:ext cx="3371110" cy="395763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5600" y="4702532"/>
            <a:ext cx="3942609" cy="1812568"/>
          </a:xfrm>
          <a:prstGeom prst="rect">
            <a:avLst/>
          </a:prstGeom>
        </p:spPr>
      </p:pic>
      <p:sp>
        <p:nvSpPr>
          <p:cNvPr id="4" name="TextBox 3"/>
          <p:cNvSpPr txBox="1"/>
          <p:nvPr/>
        </p:nvSpPr>
        <p:spPr>
          <a:xfrm>
            <a:off x="203200" y="177799"/>
            <a:ext cx="7937500" cy="317009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Meaning “sacred carving,” hieroglyphs covered the walls of tombs and temples in stately rows of stylized, repetitious symbols.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Hieroglyphs are elegant decoration, but their main function was to serve as a means of conveying religious texts and praises of their rulers.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Frequently words were expressed both pictorially and phonetically, and the direction of the writing varied according to the requirements of space and symmetry.</a:t>
            </a:r>
            <a:endParaRPr lang="en-US" sz="2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995" y="3475194"/>
            <a:ext cx="4109466" cy="318697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2060" y="3101351"/>
            <a:ext cx="2425809" cy="3560821"/>
          </a:xfrm>
          <a:prstGeom prst="rect">
            <a:avLst/>
          </a:prstGeom>
        </p:spPr>
      </p:pic>
    </p:spTree>
    <p:extLst>
      <p:ext uri="{BB962C8B-B14F-4D97-AF65-F5344CB8AC3E}">
        <p14:creationId xmlns:p14="http://schemas.microsoft.com/office/powerpoint/2010/main" val="16187831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3898899"/>
            <a:ext cx="8585200" cy="274053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9999" y="419099"/>
            <a:ext cx="2811202" cy="622033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1151" y="190500"/>
            <a:ext cx="4756149" cy="3567112"/>
          </a:xfrm>
          <a:prstGeom prst="rect">
            <a:avLst/>
          </a:prstGeom>
        </p:spPr>
      </p:pic>
      <p:sp>
        <p:nvSpPr>
          <p:cNvPr id="5" name="TextBox 4"/>
          <p:cNvSpPr txBox="1"/>
          <p:nvPr/>
        </p:nvSpPr>
        <p:spPr>
          <a:xfrm>
            <a:off x="292100" y="190500"/>
            <a:ext cx="3596352" cy="3447098"/>
          </a:xfrm>
          <a:prstGeom prst="rect">
            <a:avLst/>
          </a:prstGeom>
          <a:noFill/>
        </p:spPr>
        <p:txBody>
          <a:bodyPr wrap="square" rtlCol="0">
            <a:spAutoFit/>
          </a:bodyPr>
          <a:lstStyle/>
          <a:p>
            <a:r>
              <a:rPr lang="en-US" sz="4000" b="1" dirty="0" smtClean="0"/>
              <a:t>African Rock Art:</a:t>
            </a:r>
          </a:p>
          <a:p>
            <a:endParaRPr lang="en-US" b="1" dirty="0" smtClean="0"/>
          </a:p>
          <a:p>
            <a:pPr marL="457200" indent="-457200">
              <a:buFont typeface="Arial" panose="020B0604020202020204" pitchFamily="34" charset="0"/>
              <a:buChar char="•"/>
            </a:pPr>
            <a:r>
              <a:rPr lang="en-US" sz="2000" b="1" dirty="0" smtClean="0"/>
              <a:t>Graceful human figures</a:t>
            </a:r>
          </a:p>
          <a:p>
            <a:pPr marL="457200" indent="-457200">
              <a:buFont typeface="Arial" panose="020B0604020202020204" pitchFamily="34" charset="0"/>
              <a:buChar char="•"/>
            </a:pPr>
            <a:r>
              <a:rPr lang="en-US" sz="2000" b="1" dirty="0" smtClean="0"/>
              <a:t>Colorful animals</a:t>
            </a:r>
          </a:p>
          <a:p>
            <a:pPr marL="457200" indent="-457200">
              <a:buFont typeface="Arial" panose="020B0604020202020204" pitchFamily="34" charset="0"/>
              <a:buChar char="•"/>
            </a:pPr>
            <a:r>
              <a:rPr lang="en-US" sz="2000" b="1" dirty="0" smtClean="0"/>
              <a:t>Motion</a:t>
            </a:r>
          </a:p>
          <a:p>
            <a:pPr marL="457200" indent="-457200">
              <a:buFont typeface="Arial" panose="020B0604020202020204" pitchFamily="34" charset="0"/>
              <a:buChar char="•"/>
            </a:pPr>
            <a:r>
              <a:rPr lang="en-US" sz="2000" b="1" dirty="0" smtClean="0"/>
              <a:t>Therianthropes- figures with both human and animal characteristics</a:t>
            </a:r>
            <a:endParaRPr lang="en-US" sz="2000" b="1" dirty="0"/>
          </a:p>
        </p:txBody>
      </p:sp>
    </p:spTree>
    <p:extLst>
      <p:ext uri="{BB962C8B-B14F-4D97-AF65-F5344CB8AC3E}">
        <p14:creationId xmlns:p14="http://schemas.microsoft.com/office/powerpoint/2010/main" val="3251279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2600" y="673100"/>
            <a:ext cx="3767666" cy="5651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4528" y="406400"/>
            <a:ext cx="4130272" cy="61849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419" y="673100"/>
            <a:ext cx="3339629" cy="5651500"/>
          </a:xfrm>
          <a:prstGeom prst="rect">
            <a:avLst/>
          </a:prstGeom>
        </p:spPr>
      </p:pic>
    </p:spTree>
    <p:extLst>
      <p:ext uri="{BB962C8B-B14F-4D97-AF65-F5344CB8AC3E}">
        <p14:creationId xmlns:p14="http://schemas.microsoft.com/office/powerpoint/2010/main" val="3438113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450" y="111125"/>
            <a:ext cx="10515600" cy="688975"/>
          </a:xfrm>
        </p:spPr>
        <p:txBody>
          <a:bodyPr>
            <a:normAutofit fontScale="90000"/>
          </a:bodyPr>
          <a:lstStyle/>
          <a:p>
            <a:pPr algn="ctr"/>
            <a:r>
              <a:rPr lang="en-US" sz="4400" dirty="0" smtClean="0">
                <a:latin typeface="Algerian" panose="04020705040A02060702" pitchFamily="82" charset="0"/>
              </a:rPr>
              <a:t>Egypt’s Social Order</a:t>
            </a:r>
            <a:endParaRPr lang="en-US" sz="4400" dirty="0">
              <a:latin typeface="Algerian" panose="04020705040A02060702" pitchFamily="82" charset="0"/>
            </a:endParaRPr>
          </a:p>
        </p:txBody>
      </p:sp>
      <p:sp>
        <p:nvSpPr>
          <p:cNvPr id="3" name="TextBox 2"/>
          <p:cNvSpPr txBox="1"/>
          <p:nvPr/>
        </p:nvSpPr>
        <p:spPr>
          <a:xfrm>
            <a:off x="228601" y="952500"/>
            <a:ext cx="11417298" cy="6247864"/>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Like many other ancient civilizations, Egypt existed with a high level of cooperation between the people who contributed to communal survival, i.e., governing, trading, farming, and fighting.</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most powerful families, with power usually stemming from victory in battle, often claimed decent or association with the gods, and once this godly authority was established, it was hard to destroy.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For well over 2000 years, Egypt’s large land owners and priests constituted the pharaoh’s bureaucracy, or upper class, by collecting taxes, regulating public works, and mobilizing their army.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Merchants, traders, builders, and scribes made up Egypt’s middle class, and at the bottom of the pyramid, exist the masses of peasants who contributed highly to Egypt’s agricultural backbone.   Does this class system sound familiar to today’s set of social order rules?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Egyptian women enjoyed a large degree of economic independence, civil rights and privileges. Says an Egyptian manual of good conduct: “Make her happy while you are alive, for she is land profitable to her lord. Neither judge her, nor raise her to a position of power…her eye is a </a:t>
            </a:r>
            <a:r>
              <a:rPr lang="en-US" sz="2000" dirty="0" err="1" smtClean="0"/>
              <a:t>stormwind</a:t>
            </a:r>
            <a:r>
              <a:rPr lang="en-US" sz="2000" dirty="0" smtClean="0"/>
              <a:t> when she sees.” Do you think this attitude toward women is a result of the adoration of several female deities or were they just afraid?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765709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52400"/>
            <a:ext cx="6032500" cy="584775"/>
          </a:xfrm>
          <a:prstGeom prst="rect">
            <a:avLst/>
          </a:prstGeom>
          <a:noFill/>
        </p:spPr>
        <p:txBody>
          <a:bodyPr wrap="square" rtlCol="0">
            <a:spAutoFit/>
          </a:bodyPr>
          <a:lstStyle/>
          <a:p>
            <a:r>
              <a:rPr lang="en-US" sz="3200" b="1" u="sng" dirty="0" smtClean="0"/>
              <a:t>Queen (Pharaoh) Hatshepsut</a:t>
            </a:r>
            <a:endParaRPr lang="en-US" sz="32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50" y="152400"/>
            <a:ext cx="3943350" cy="6464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888999"/>
            <a:ext cx="7417567" cy="5563175"/>
          </a:xfrm>
          <a:prstGeom prst="rect">
            <a:avLst/>
          </a:prstGeom>
        </p:spPr>
      </p:pic>
    </p:spTree>
    <p:extLst>
      <p:ext uri="{BB962C8B-B14F-4D97-AF65-F5344CB8AC3E}">
        <p14:creationId xmlns:p14="http://schemas.microsoft.com/office/powerpoint/2010/main" val="1294759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39700"/>
            <a:ext cx="5067300" cy="584775"/>
          </a:xfrm>
          <a:prstGeom prst="rect">
            <a:avLst/>
          </a:prstGeom>
          <a:noFill/>
        </p:spPr>
        <p:txBody>
          <a:bodyPr wrap="square" rtlCol="0">
            <a:spAutoFit/>
          </a:bodyPr>
          <a:lstStyle/>
          <a:p>
            <a:r>
              <a:rPr lang="en-US" sz="3200" b="1" u="sng" dirty="0" smtClean="0"/>
              <a:t>Egyptian Dance:</a:t>
            </a:r>
            <a:endParaRPr lang="en-US" sz="32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926629"/>
            <a:ext cx="5681037" cy="315674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 y="4191000"/>
            <a:ext cx="7410450" cy="238283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3753" y="264969"/>
            <a:ext cx="5793447" cy="381840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5300" y="4191001"/>
            <a:ext cx="3632200" cy="2382836"/>
          </a:xfrm>
          <a:prstGeom prst="rect">
            <a:avLst/>
          </a:prstGeom>
        </p:spPr>
      </p:pic>
    </p:spTree>
    <p:extLst>
      <p:ext uri="{BB962C8B-B14F-4D97-AF65-F5344CB8AC3E}">
        <p14:creationId xmlns:p14="http://schemas.microsoft.com/office/powerpoint/2010/main" val="2519196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00" y="0"/>
            <a:ext cx="3949700" cy="584775"/>
          </a:xfrm>
          <a:prstGeom prst="rect">
            <a:avLst/>
          </a:prstGeom>
          <a:noFill/>
        </p:spPr>
        <p:txBody>
          <a:bodyPr wrap="square" rtlCol="0">
            <a:spAutoFit/>
          </a:bodyPr>
          <a:lstStyle/>
          <a:p>
            <a:r>
              <a:rPr lang="en-US" sz="3200" b="1" u="sng" dirty="0" smtClean="0"/>
              <a:t>Egyptian Dance:</a:t>
            </a:r>
            <a:endParaRPr lang="en-US" sz="3200" b="1" u="sng" dirty="0"/>
          </a:p>
        </p:txBody>
      </p:sp>
      <p:sp>
        <p:nvSpPr>
          <p:cNvPr id="3" name="TextBox 2"/>
          <p:cNvSpPr txBox="1"/>
          <p:nvPr/>
        </p:nvSpPr>
        <p:spPr>
          <a:xfrm>
            <a:off x="101600" y="584775"/>
            <a:ext cx="11912600" cy="6247864"/>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As dance is hard to excavate, all of the evidence we have comes from visual art, mostly in tombs.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Egyptian canon varies slightly when it comes to depicting dancers in tomb art. The conceptual model is used to depict the dead and their family because it was thought that correct artistic representation would help unleash the magic that helped the dead be transported to the next world. AS the dancers were not making that journey, they could be depicted differently.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Dancers were shown in a manner closer to true profile, as well as shown beside and next to each other in an overlapping fashion. Arms may been elongated to make movement look more complete.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Most Egyptian dancers belonged to a professional bureau called a </a:t>
            </a:r>
            <a:r>
              <a:rPr lang="en-US" sz="2000" b="1" i="1" dirty="0" err="1" smtClean="0"/>
              <a:t>khener</a:t>
            </a:r>
            <a:r>
              <a:rPr lang="en-US" sz="2000" b="1" i="1" dirty="0" smtClean="0"/>
              <a:t>. </a:t>
            </a:r>
            <a:r>
              <a:rPr lang="en-US" sz="2000" dirty="0" smtClean="0"/>
              <a:t>A </a:t>
            </a:r>
            <a:r>
              <a:rPr lang="en-US" sz="2000" dirty="0" err="1" smtClean="0"/>
              <a:t>khener</a:t>
            </a:r>
            <a:r>
              <a:rPr lang="en-US" sz="2000" dirty="0" smtClean="0"/>
              <a:t> is a group within another institution like palace, temple, town, or household. The members provided music and dance entertainment to whichever institution they were associated with. </a:t>
            </a:r>
          </a:p>
          <a:p>
            <a:pPr marL="342900" indent="-342900">
              <a:buFont typeface="Arial" panose="020B0604020202020204" pitchFamily="34" charset="0"/>
              <a:buChar char="•"/>
            </a:pPr>
            <a:endParaRPr lang="en-US" sz="2000" b="1" i="1" dirty="0"/>
          </a:p>
          <a:p>
            <a:pPr marL="342900" indent="-342900">
              <a:buFont typeface="Arial" panose="020B0604020202020204" pitchFamily="34" charset="0"/>
              <a:buChar char="•"/>
            </a:pPr>
            <a:r>
              <a:rPr lang="en-US" sz="2000" dirty="0" smtClean="0"/>
              <a:t>Some traditional dances of the ancient Egyptian people included the </a:t>
            </a:r>
            <a:r>
              <a:rPr lang="en-US" sz="2000" dirty="0" err="1" smtClean="0"/>
              <a:t>Heby</a:t>
            </a:r>
            <a:r>
              <a:rPr lang="en-US" sz="2000" dirty="0" smtClean="0"/>
              <a:t>-Dance, the </a:t>
            </a:r>
            <a:r>
              <a:rPr lang="en-US" sz="2000" dirty="0" err="1" smtClean="0"/>
              <a:t>Iba</a:t>
            </a:r>
            <a:r>
              <a:rPr lang="en-US" sz="2000" dirty="0" smtClean="0"/>
              <a:t>-Dance, and the Funeral Dance. The Funeral Dance portrayed the five major parts of the Egyptian funeral, including the deceased journey from East to West across the sky with the sun god Ra, the deceased arrival in the West, the deceased rebirth in the House of Purification, judging the deceased’s previous life in the House of Embalmment, and the depositing the mummy in he tomb. Cult dances utilizing acrobatics were used often to worship the goddess Hathor.</a:t>
            </a:r>
            <a:endParaRPr lang="en-US" sz="2000" dirty="0"/>
          </a:p>
        </p:txBody>
      </p:sp>
    </p:spTree>
    <p:extLst>
      <p:ext uri="{BB962C8B-B14F-4D97-AF65-F5344CB8AC3E}">
        <p14:creationId xmlns:p14="http://schemas.microsoft.com/office/powerpoint/2010/main" val="2191594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165100"/>
            <a:ext cx="5562600" cy="523220"/>
          </a:xfrm>
          <a:prstGeom prst="rect">
            <a:avLst/>
          </a:prstGeom>
          <a:noFill/>
        </p:spPr>
        <p:txBody>
          <a:bodyPr wrap="square" rtlCol="0">
            <a:spAutoFit/>
          </a:bodyPr>
          <a:lstStyle/>
          <a:p>
            <a:r>
              <a:rPr lang="en-US" sz="2800" b="1" u="sng" dirty="0" smtClean="0"/>
              <a:t>Egyptian Music:</a:t>
            </a:r>
            <a:endParaRPr lang="en-US" sz="2800" b="1" u="sng" dirty="0"/>
          </a:p>
        </p:txBody>
      </p:sp>
      <p:sp>
        <p:nvSpPr>
          <p:cNvPr id="3" name="TextBox 2"/>
          <p:cNvSpPr txBox="1"/>
          <p:nvPr/>
        </p:nvSpPr>
        <p:spPr>
          <a:xfrm>
            <a:off x="127000" y="842665"/>
            <a:ext cx="11874500"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Egyptians never described their music in the texts they wrote, though there are some references to music and musicians in Egyptian literature. The absence of musical notation means the sound of the ancient music as it existed then, has irretrievably lost to modern ears. Having said that, most of what can be known about Egyptian music comes from representations in temple and tombs.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These tomb and temple drawings present evidence that Egyptian laborers integrated music with their labor, creating “work songs,” as well as “call and response” songs to entertain themselves while working in the agricultural sector.</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Men and women both worked as musicians in Egyptian society. Some instruments however, were gender-designated. Only men played the single and double flutes and oboes, while women played the shoulder harp, frame drums, clap sticks, and the sistrum. </a:t>
            </a:r>
            <a:endParaRPr lang="en-US" sz="2000" dirty="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Singing, another musical expression open to either sex, was so fundamental to almost every performance that the instrumentalists functioned either as accompanists to other singers or to themselves if they were singing.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main Egyptian deities associated with music are Hathor and Bes.</a:t>
            </a:r>
          </a:p>
        </p:txBody>
      </p:sp>
    </p:spTree>
    <p:extLst>
      <p:ext uri="{BB962C8B-B14F-4D97-AF65-F5344CB8AC3E}">
        <p14:creationId xmlns:p14="http://schemas.microsoft.com/office/powerpoint/2010/main" val="3777757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228599"/>
            <a:ext cx="4187354" cy="37941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379" y="3844924"/>
            <a:ext cx="3544095" cy="2835276"/>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733" y="228599"/>
            <a:ext cx="2628900" cy="3810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1100" y="4241801"/>
            <a:ext cx="2242032" cy="2438399"/>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6654" t="5556" r="7321" b="12592"/>
          <a:stretch/>
        </p:blipFill>
        <p:spPr>
          <a:xfrm>
            <a:off x="7975599" y="228599"/>
            <a:ext cx="3769573" cy="430530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80400" y="4743450"/>
            <a:ext cx="3149600" cy="1790700"/>
          </a:xfrm>
          <a:prstGeom prst="rect">
            <a:avLst/>
          </a:prstGeom>
        </p:spPr>
      </p:pic>
    </p:spTree>
    <p:extLst>
      <p:ext uri="{BB962C8B-B14F-4D97-AF65-F5344CB8AC3E}">
        <p14:creationId xmlns:p14="http://schemas.microsoft.com/office/powerpoint/2010/main" val="2518598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1701" y="546100"/>
            <a:ext cx="4700970" cy="58801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0" y="184150"/>
            <a:ext cx="5626100" cy="27368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101" y="3238500"/>
            <a:ext cx="6502400" cy="3444875"/>
          </a:xfrm>
          <a:prstGeom prst="rect">
            <a:avLst/>
          </a:prstGeom>
        </p:spPr>
      </p:pic>
    </p:spTree>
    <p:extLst>
      <p:ext uri="{BB962C8B-B14F-4D97-AF65-F5344CB8AC3E}">
        <p14:creationId xmlns:p14="http://schemas.microsoft.com/office/powerpoint/2010/main" val="2858464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75" y="196851"/>
            <a:ext cx="3526475" cy="26479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087" y="3352800"/>
            <a:ext cx="2965449" cy="29654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850" y="196851"/>
            <a:ext cx="2857500" cy="37401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9050" y="4114800"/>
            <a:ext cx="1644551" cy="24765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8155" y="4376625"/>
            <a:ext cx="1704410" cy="1952849"/>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8101" y="522488"/>
            <a:ext cx="4320752" cy="2830312"/>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58101" y="3704524"/>
            <a:ext cx="4320752" cy="2262000"/>
          </a:xfrm>
          <a:prstGeom prst="rect">
            <a:avLst/>
          </a:prstGeom>
        </p:spPr>
      </p:pic>
    </p:spTree>
    <p:extLst>
      <p:ext uri="{BB962C8B-B14F-4D97-AF65-F5344CB8AC3E}">
        <p14:creationId xmlns:p14="http://schemas.microsoft.com/office/powerpoint/2010/main" val="35669315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450" y="266700"/>
            <a:ext cx="5619750" cy="26543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086100"/>
            <a:ext cx="3009899" cy="330993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8150" y="885824"/>
            <a:ext cx="4400550" cy="5184775"/>
          </a:xfrm>
          <a:prstGeom prst="rect">
            <a:avLst/>
          </a:prstGeom>
        </p:spPr>
      </p:pic>
    </p:spTree>
    <p:extLst>
      <p:ext uri="{BB962C8B-B14F-4D97-AF65-F5344CB8AC3E}">
        <p14:creationId xmlns:p14="http://schemas.microsoft.com/office/powerpoint/2010/main" val="36205615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7987" y="3594100"/>
            <a:ext cx="5192713" cy="31178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 y="3911600"/>
            <a:ext cx="6184900" cy="28003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00" y="228600"/>
            <a:ext cx="7620000" cy="32512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1800" y="407987"/>
            <a:ext cx="3981450" cy="2714625"/>
          </a:xfrm>
          <a:prstGeom prst="rect">
            <a:avLst/>
          </a:prstGeom>
        </p:spPr>
      </p:pic>
    </p:spTree>
    <p:extLst>
      <p:ext uri="{BB962C8B-B14F-4D97-AF65-F5344CB8AC3E}">
        <p14:creationId xmlns:p14="http://schemas.microsoft.com/office/powerpoint/2010/main" val="3575919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204787"/>
            <a:ext cx="6654800" cy="545941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0600" y="2784475"/>
            <a:ext cx="5778500" cy="3838575"/>
          </a:xfrm>
          <a:prstGeom prst="rect">
            <a:avLst/>
          </a:prstGeom>
        </p:spPr>
      </p:pic>
    </p:spTree>
    <p:extLst>
      <p:ext uri="{BB962C8B-B14F-4D97-AF65-F5344CB8AC3E}">
        <p14:creationId xmlns:p14="http://schemas.microsoft.com/office/powerpoint/2010/main" val="2672212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28675"/>
          </a:xfrm>
        </p:spPr>
        <p:txBody>
          <a:bodyPr>
            <a:normAutofit/>
          </a:bodyPr>
          <a:lstStyle/>
          <a:p>
            <a:pPr algn="ctr"/>
            <a:r>
              <a:rPr lang="en-US" sz="4000" dirty="0" smtClean="0">
                <a:latin typeface="Algerian" panose="04020705040A02060702" pitchFamily="82" charset="0"/>
              </a:rPr>
              <a:t>India, China, and the Americas</a:t>
            </a:r>
            <a:endParaRPr lang="en-US" sz="4000" dirty="0">
              <a:latin typeface="Algerian" panose="04020705040A02060702" pitchFamily="8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2682" y="1435100"/>
            <a:ext cx="2791118" cy="43053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55" y="1778000"/>
            <a:ext cx="3577115" cy="3657600"/>
          </a:xfrm>
          <a:prstGeom prst="rect">
            <a:avLst/>
          </a:prstGeom>
        </p:spPr>
      </p:pic>
      <p:sp>
        <p:nvSpPr>
          <p:cNvPr id="5" name="TextBox 4"/>
          <p:cNvSpPr txBox="1"/>
          <p:nvPr/>
        </p:nvSpPr>
        <p:spPr>
          <a:xfrm>
            <a:off x="4572000" y="1955800"/>
            <a:ext cx="3581400" cy="3539430"/>
          </a:xfrm>
          <a:prstGeom prst="rect">
            <a:avLst/>
          </a:prstGeom>
          <a:noFill/>
        </p:spPr>
        <p:txBody>
          <a:bodyPr wrap="square" rtlCol="0">
            <a:spAutoFit/>
          </a:bodyPr>
          <a:lstStyle/>
          <a:p>
            <a:pPr algn="ctr"/>
            <a:r>
              <a:rPr lang="en-US" sz="2800" dirty="0" smtClean="0"/>
              <a:t>“He knows peace who has forgotten desire.</a:t>
            </a:r>
          </a:p>
          <a:p>
            <a:pPr algn="ctr"/>
            <a:r>
              <a:rPr lang="en-US" sz="2800" dirty="0" smtClean="0"/>
              <a:t>He lives without craving:</a:t>
            </a:r>
          </a:p>
          <a:p>
            <a:pPr algn="ctr"/>
            <a:r>
              <a:rPr lang="en-US" sz="2800" dirty="0" smtClean="0"/>
              <a:t>Free from ego, free from pride.”</a:t>
            </a:r>
          </a:p>
          <a:p>
            <a:pPr algn="ctr"/>
            <a:endParaRPr lang="en-US" sz="2800" dirty="0"/>
          </a:p>
          <a:p>
            <a:pPr algn="ctr"/>
            <a:r>
              <a:rPr lang="en-US" sz="2800" dirty="0" smtClean="0"/>
              <a:t>The Bhagavad-Gita</a:t>
            </a:r>
            <a:endParaRPr lang="en-US" sz="2800" dirty="0"/>
          </a:p>
        </p:txBody>
      </p:sp>
    </p:spTree>
    <p:extLst>
      <p:ext uri="{BB962C8B-B14F-4D97-AF65-F5344CB8AC3E}">
        <p14:creationId xmlns:p14="http://schemas.microsoft.com/office/powerpoint/2010/main" val="3739036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14375"/>
          </a:xfrm>
        </p:spPr>
        <p:txBody>
          <a:bodyPr>
            <a:normAutofit/>
          </a:bodyPr>
          <a:lstStyle/>
          <a:p>
            <a:pPr algn="ctr"/>
            <a:r>
              <a:rPr lang="en-US" sz="4000" dirty="0" smtClean="0">
                <a:latin typeface="Algerian" panose="04020705040A02060702" pitchFamily="82" charset="0"/>
              </a:rPr>
              <a:t>Early Civilizations of India and China</a:t>
            </a:r>
            <a:endParaRPr lang="en-US" sz="4000" dirty="0">
              <a:latin typeface="Algerian" panose="04020705040A02060702" pitchFamily="82" charset="0"/>
            </a:endParaRPr>
          </a:p>
        </p:txBody>
      </p:sp>
      <p:sp>
        <p:nvSpPr>
          <p:cNvPr id="3" name="TextBox 2"/>
          <p:cNvSpPr txBox="1"/>
          <p:nvPr/>
        </p:nvSpPr>
        <p:spPr>
          <a:xfrm>
            <a:off x="285750" y="1333500"/>
            <a:ext cx="11366500" cy="5632311"/>
          </a:xfrm>
          <a:prstGeom prst="rect">
            <a:avLst/>
          </a:prstGeom>
          <a:noFill/>
        </p:spPr>
        <p:txBody>
          <a:bodyPr wrap="square" rtlCol="0">
            <a:spAutoFit/>
          </a:bodyPr>
          <a:lstStyle/>
          <a:p>
            <a:pPr marL="342900" indent="-342900">
              <a:buFont typeface="Arial" panose="020B0604020202020204" pitchFamily="34" charset="0"/>
              <a:buChar char="•"/>
            </a:pPr>
            <a:r>
              <a:rPr lang="en-US" sz="2600" dirty="0" smtClean="0"/>
              <a:t>The civilizations of India and China are among the only continuous civilizations in world history: their language, belief systems and many cultural practices flourishing in the same way the did in ancient times.</a:t>
            </a:r>
          </a:p>
          <a:p>
            <a:pPr marL="342900" indent="-342900">
              <a:buFont typeface="Arial" panose="020B0604020202020204" pitchFamily="34" charset="0"/>
              <a:buChar char="•"/>
            </a:pPr>
            <a:endParaRPr lang="en-US" sz="2600" b="1" dirty="0"/>
          </a:p>
          <a:p>
            <a:pPr marL="342900" indent="-342900">
              <a:buFont typeface="Arial" panose="020B0604020202020204" pitchFamily="34" charset="0"/>
              <a:buChar char="•"/>
            </a:pPr>
            <a:r>
              <a:rPr lang="en-US" sz="2600" dirty="0" smtClean="0"/>
              <a:t>Different from Western culture, the Asian world view is based in </a:t>
            </a:r>
            <a:r>
              <a:rPr lang="en-US" sz="2600" b="1" i="1" dirty="0" smtClean="0"/>
              <a:t>pantheism</a:t>
            </a:r>
            <a:r>
              <a:rPr lang="en-US" sz="2600" dirty="0" smtClean="0"/>
              <a:t>, or the belief that an all-pervading divine spirit infuses all aspects of the universe.</a:t>
            </a:r>
          </a:p>
          <a:p>
            <a:pPr marL="342900" indent="-342900">
              <a:buFont typeface="Arial" panose="020B0604020202020204" pitchFamily="34" charset="0"/>
              <a:buChar char="•"/>
            </a:pPr>
            <a:endParaRPr lang="en-US" sz="2600" dirty="0"/>
          </a:p>
          <a:p>
            <a:pPr marL="342900" indent="-342900">
              <a:buFont typeface="Arial" panose="020B0604020202020204" pitchFamily="34" charset="0"/>
              <a:buChar char="•"/>
            </a:pPr>
            <a:r>
              <a:rPr lang="en-US" sz="2600" dirty="0" smtClean="0"/>
              <a:t>The Indian Hindu world view is based in</a:t>
            </a:r>
            <a:r>
              <a:rPr lang="en-US" sz="2600" b="1" i="1" dirty="0" smtClean="0"/>
              <a:t> henotheism</a:t>
            </a:r>
            <a:r>
              <a:rPr lang="en-US" sz="2600" dirty="0" smtClean="0"/>
              <a:t>, or the belief in one great spiritual force, without denying other deities. </a:t>
            </a:r>
          </a:p>
          <a:p>
            <a:pPr marL="342900" indent="-342900">
              <a:buFont typeface="Arial" panose="020B0604020202020204" pitchFamily="34" charset="0"/>
              <a:buChar char="•"/>
            </a:pPr>
            <a:endParaRPr lang="en-US" sz="2600" b="1" i="1" dirty="0"/>
          </a:p>
          <a:p>
            <a:pPr marL="342900" indent="-342900">
              <a:buFont typeface="Arial" panose="020B0604020202020204" pitchFamily="34" charset="0"/>
              <a:buChar char="•"/>
            </a:pPr>
            <a:r>
              <a:rPr lang="en-US" sz="2600" dirty="0" smtClean="0"/>
              <a:t>India and China shared a holistic view of the cosmos, that perceived an intimate relationship between gods, rulers, and the social order. </a:t>
            </a:r>
          </a:p>
          <a:p>
            <a:endParaRPr lang="en-US" sz="2400" dirty="0"/>
          </a:p>
          <a:p>
            <a:r>
              <a:rPr lang="en-US" sz="2400" dirty="0" smtClean="0"/>
              <a:t> </a:t>
            </a:r>
            <a:endParaRPr lang="en-US" sz="2400" dirty="0"/>
          </a:p>
        </p:txBody>
      </p:sp>
    </p:spTree>
    <p:extLst>
      <p:ext uri="{BB962C8B-B14F-4D97-AF65-F5344CB8AC3E}">
        <p14:creationId xmlns:p14="http://schemas.microsoft.com/office/powerpoint/2010/main" val="39497934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12725"/>
            <a:ext cx="10934700" cy="828675"/>
          </a:xfrm>
        </p:spPr>
        <p:txBody>
          <a:bodyPr>
            <a:normAutofit fontScale="90000"/>
          </a:bodyPr>
          <a:lstStyle/>
          <a:p>
            <a:r>
              <a:rPr lang="en-US" u="sng" dirty="0" smtClean="0">
                <a:latin typeface="Algerian" panose="04020705040A02060702" pitchFamily="82" charset="0"/>
              </a:rPr>
              <a:t>Ancient India-</a:t>
            </a:r>
            <a:r>
              <a:rPr lang="en-US" sz="3600" u="sng" dirty="0" smtClean="0">
                <a:latin typeface="Algerian" panose="04020705040A02060702" pitchFamily="82" charset="0"/>
              </a:rPr>
              <a:t>Indus Valley 2700-1500 B.C.E.</a:t>
            </a:r>
            <a:endParaRPr lang="en-US" sz="3600" u="sng" dirty="0">
              <a:latin typeface="Algerian" panose="04020705040A02060702" pitchFamily="82" charset="0"/>
            </a:endParaRPr>
          </a:p>
        </p:txBody>
      </p:sp>
      <p:sp>
        <p:nvSpPr>
          <p:cNvPr id="3" name="TextBox 2"/>
          <p:cNvSpPr txBox="1"/>
          <p:nvPr/>
        </p:nvSpPr>
        <p:spPr>
          <a:xfrm>
            <a:off x="419100" y="1155700"/>
            <a:ext cx="11366500" cy="5170646"/>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India’s earliest known civilization was located in the lower Indus Valley, and was heavily influenced by both Egypt and Mesopotamia.</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India’s first cities were planned communities, laid out in grid patterns, similar to the way modern day Manhattan is laid out. Their high tech sewage systems were unmatched in other parts of the civilized world, with enclosed wells and covered drains, which ran below streets.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Citadels (a fortress that commands the city), sat at high points in each city, and protected their most important buildings like grain storage houses and public wells.</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Ancient India also laid claim to a form of written language, although the 400 pictographic signs that constitute their earliest script are still </a:t>
            </a:r>
            <a:r>
              <a:rPr lang="en-US" sz="2200" dirty="0" err="1" smtClean="0"/>
              <a:t>undeciphered</a:t>
            </a:r>
            <a:r>
              <a:rPr lang="en-US" sz="2200" dirty="0" smtClean="0"/>
              <a:t>. </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A highly advanced sculptural tradition in bronze and stone existed in ancient India, mastering the use of the lost-wax method of working bronze.</a:t>
            </a:r>
            <a:endParaRPr lang="en-US" sz="2200" dirty="0"/>
          </a:p>
        </p:txBody>
      </p:sp>
    </p:spTree>
    <p:extLst>
      <p:ext uri="{BB962C8B-B14F-4D97-AF65-F5344CB8AC3E}">
        <p14:creationId xmlns:p14="http://schemas.microsoft.com/office/powerpoint/2010/main" val="7397028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100" y="372235"/>
            <a:ext cx="3175000" cy="487891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2100" y="372235"/>
            <a:ext cx="2827215" cy="3311525"/>
          </a:xfrm>
          <a:prstGeom prst="rect">
            <a:avLst/>
          </a:prstGeom>
        </p:spPr>
      </p:pic>
      <p:sp>
        <p:nvSpPr>
          <p:cNvPr id="4" name="TextBox 3"/>
          <p:cNvSpPr txBox="1"/>
          <p:nvPr/>
        </p:nvSpPr>
        <p:spPr>
          <a:xfrm>
            <a:off x="457200" y="5562600"/>
            <a:ext cx="5156200" cy="707886"/>
          </a:xfrm>
          <a:prstGeom prst="rect">
            <a:avLst/>
          </a:prstGeom>
          <a:noFill/>
        </p:spPr>
        <p:txBody>
          <a:bodyPr wrap="square" rtlCol="0">
            <a:spAutoFit/>
          </a:bodyPr>
          <a:lstStyle/>
          <a:p>
            <a:r>
              <a:rPr lang="en-US" sz="2000" dirty="0" smtClean="0"/>
              <a:t>Dancing Girl, from </a:t>
            </a:r>
            <a:r>
              <a:rPr lang="en-US" sz="2000" dirty="0" err="1" smtClean="0"/>
              <a:t>Mohenjo-daro</a:t>
            </a:r>
            <a:r>
              <a:rPr lang="en-US" sz="2000" dirty="0" smtClean="0"/>
              <a:t>, Indus valley</a:t>
            </a:r>
          </a:p>
          <a:p>
            <a:r>
              <a:rPr lang="en-US" sz="2000" dirty="0" smtClean="0"/>
              <a:t>2300-1750 B.C.E.</a:t>
            </a:r>
            <a:endParaRPr lang="en-US" sz="2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0429" y="1647686"/>
            <a:ext cx="3403092" cy="4622800"/>
          </a:xfrm>
          <a:prstGeom prst="rect">
            <a:avLst/>
          </a:prstGeom>
        </p:spPr>
      </p:pic>
    </p:spTree>
    <p:extLst>
      <p:ext uri="{BB962C8B-B14F-4D97-AF65-F5344CB8AC3E}">
        <p14:creationId xmlns:p14="http://schemas.microsoft.com/office/powerpoint/2010/main" val="40842449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15975"/>
          </a:xfrm>
        </p:spPr>
        <p:txBody>
          <a:bodyPr>
            <a:normAutofit/>
          </a:bodyPr>
          <a:lstStyle/>
          <a:p>
            <a:r>
              <a:rPr lang="en-US" sz="4800" dirty="0" smtClean="0">
                <a:latin typeface="Algerian" panose="04020705040A02060702" pitchFamily="82" charset="0"/>
              </a:rPr>
              <a:t>Vedic Era- 1500 to 322 B.C.E.</a:t>
            </a:r>
            <a:endParaRPr lang="en-US" sz="4800" dirty="0">
              <a:latin typeface="Algerian" panose="04020705040A02060702" pitchFamily="82" charset="0"/>
            </a:endParaRPr>
          </a:p>
        </p:txBody>
      </p:sp>
      <p:sp>
        <p:nvSpPr>
          <p:cNvPr id="3" name="TextBox 2"/>
          <p:cNvSpPr txBox="1"/>
          <p:nvPr/>
        </p:nvSpPr>
        <p:spPr>
          <a:xfrm>
            <a:off x="323850" y="815975"/>
            <a:ext cx="11544300" cy="7109639"/>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Sometime after 1500 B.C.E. semi-nomadic tribes known as “Aryans,” (“lords or “nobles”) invaded the Indus valley, and established a set of societal divisions called a </a:t>
            </a:r>
            <a:r>
              <a:rPr lang="en-US" sz="2200" b="1" i="1" dirty="0" smtClean="0"/>
              <a:t>caste </a:t>
            </a:r>
            <a:r>
              <a:rPr lang="en-US" sz="2200" dirty="0" smtClean="0"/>
              <a:t>system. Although the Aryans propagated their own language and practices, they did not wipe out the cultural heritage of the Indus people, creating a sort of amalgam of the two peoples. </a:t>
            </a:r>
          </a:p>
          <a:p>
            <a:endParaRPr lang="en-US" sz="2200" dirty="0"/>
          </a:p>
          <a:p>
            <a:pPr marL="342900" indent="-342900">
              <a:buFont typeface="Arial" panose="020B0604020202020204" pitchFamily="34" charset="0"/>
              <a:buChar char="•"/>
            </a:pPr>
            <a:r>
              <a:rPr lang="en-US" sz="2200" dirty="0" smtClean="0"/>
              <a:t>Similar to the Egyptian’s class system, the Aryans divided the classes into five principal levels: priests and scholars, nobles and warriors, artisans and merchants, unskilled workers (farmers and laborers), and the Untouchables.</a:t>
            </a:r>
          </a:p>
          <a:p>
            <a:endParaRPr lang="en-US" sz="2200" dirty="0"/>
          </a:p>
          <a:p>
            <a:pPr marL="342900" indent="-342900">
              <a:buFont typeface="Arial" panose="020B0604020202020204" pitchFamily="34" charset="0"/>
              <a:buChar char="•"/>
            </a:pPr>
            <a:r>
              <a:rPr lang="en-US" sz="2200" dirty="0" smtClean="0"/>
              <a:t>The Aryans are also attributed with introducing Sanskrit, derived from their own Indo-European language, which would become the classic language of India.</a:t>
            </a:r>
          </a:p>
          <a:p>
            <a:endParaRPr lang="en-US" sz="2200" dirty="0"/>
          </a:p>
          <a:p>
            <a:pPr marL="342900" indent="-342900">
              <a:buFont typeface="Arial" panose="020B0604020202020204" pitchFamily="34" charset="0"/>
              <a:buChar char="•"/>
            </a:pPr>
            <a:r>
              <a:rPr lang="en-US" sz="2200" dirty="0" smtClean="0"/>
              <a:t>Based on bitter wars between competing Aryan families, two great epics were produced; the </a:t>
            </a:r>
            <a:r>
              <a:rPr lang="en-US" sz="2200" b="1" i="1" dirty="0" smtClean="0"/>
              <a:t>Mahabharata,</a:t>
            </a:r>
            <a:r>
              <a:rPr lang="en-US" sz="2200" dirty="0" smtClean="0"/>
              <a:t> (Great Deeds of the Mahabharata), and the </a:t>
            </a:r>
            <a:r>
              <a:rPr lang="en-US" sz="2200" b="1" i="1" dirty="0" smtClean="0"/>
              <a:t>Ramayana, </a:t>
            </a:r>
            <a:r>
              <a:rPr lang="en-US" sz="2200" dirty="0" smtClean="0"/>
              <a:t>(Song of the Prince). The Mahabharata is the </a:t>
            </a:r>
            <a:r>
              <a:rPr lang="en-US" sz="2200" dirty="0"/>
              <a:t>w</a:t>
            </a:r>
            <a:r>
              <a:rPr lang="en-US" sz="2200" dirty="0" smtClean="0"/>
              <a:t>orld’s </a:t>
            </a:r>
            <a:r>
              <a:rPr lang="en-US" sz="2200" dirty="0"/>
              <a:t>longest folk epic recreating the ten-year-long struggle for control of the Ganges valley, occurring around the year 1000 B.C.E</a:t>
            </a:r>
            <a:r>
              <a:rPr lang="en-US" sz="2200" dirty="0" smtClean="0"/>
              <a:t>. Both epics are </a:t>
            </a:r>
            <a:r>
              <a:rPr lang="en-US" sz="2200" dirty="0"/>
              <a:t>t</a:t>
            </a:r>
            <a:r>
              <a:rPr lang="en-US" sz="2200" dirty="0" smtClean="0"/>
              <a:t>reasured resources </a:t>
            </a:r>
            <a:r>
              <a:rPr lang="en-US" sz="2200" dirty="0"/>
              <a:t>for much of the poetry, drama, and art produced throughout India’s long history.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Treasured resource for much of the poetry, drama, and art produced throughout India’s long history.</a:t>
            </a:r>
          </a:p>
          <a:p>
            <a:pPr marL="342900" indent="-342900">
              <a:buFont typeface="Arial" panose="020B0604020202020204" pitchFamily="34" charset="0"/>
              <a:buChar char="•"/>
            </a:pPr>
            <a:endParaRPr lang="en-US" sz="2200" dirty="0"/>
          </a:p>
        </p:txBody>
      </p:sp>
    </p:spTree>
    <p:extLst>
      <p:ext uri="{BB962C8B-B14F-4D97-AF65-F5344CB8AC3E}">
        <p14:creationId xmlns:p14="http://schemas.microsoft.com/office/powerpoint/2010/main" val="19661451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174625"/>
            <a:ext cx="10515600" cy="625475"/>
          </a:xfrm>
        </p:spPr>
        <p:txBody>
          <a:bodyPr>
            <a:normAutofit/>
          </a:bodyPr>
          <a:lstStyle/>
          <a:p>
            <a:pPr algn="ctr"/>
            <a:r>
              <a:rPr lang="en-US" sz="3200" dirty="0" smtClean="0">
                <a:latin typeface="Algerian" panose="04020705040A02060702" pitchFamily="82" charset="0"/>
              </a:rPr>
              <a:t>Pantheism and the Hindu Religion overview</a:t>
            </a:r>
            <a:endParaRPr lang="en-US" sz="3200" dirty="0">
              <a:latin typeface="Algerian" panose="04020705040A02060702" pitchFamily="82" charset="0"/>
            </a:endParaRPr>
          </a:p>
        </p:txBody>
      </p:sp>
      <p:sp>
        <p:nvSpPr>
          <p:cNvPr id="3" name="TextBox 2"/>
          <p:cNvSpPr txBox="1"/>
          <p:nvPr/>
        </p:nvSpPr>
        <p:spPr>
          <a:xfrm>
            <a:off x="381000" y="800100"/>
            <a:ext cx="11379200" cy="6247864"/>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Pantheism is the belief that divinity is inherent in all things, and is basic to Hinduism, one of the most ancient of today’s religions.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Hinduism identifies the sacred (God) not as a superhuman personality, but as an objective all-pervading cosmic spirit called </a:t>
            </a:r>
            <a:r>
              <a:rPr lang="en-US" sz="2000" b="1" i="1" dirty="0" smtClean="0"/>
              <a:t>Brahman. </a:t>
            </a:r>
            <a:r>
              <a:rPr lang="en-US" sz="2000" dirty="0" smtClean="0"/>
              <a:t>Brahman is the Hindu term for ultimate reality without change, or eternity, and may be conceived as the Supreme Being or single God.</a:t>
            </a:r>
          </a:p>
          <a:p>
            <a:pPr marL="342900" indent="-342900">
              <a:buFont typeface="Arial" panose="020B0604020202020204" pitchFamily="34" charset="0"/>
              <a:buChar char="•"/>
            </a:pPr>
            <a:endParaRPr lang="en-US" sz="2000" b="1" i="1" dirty="0"/>
          </a:p>
          <a:p>
            <a:pPr marL="342900" indent="-342900">
              <a:buFont typeface="Arial" panose="020B0604020202020204" pitchFamily="34" charset="0"/>
              <a:buChar char="•"/>
            </a:pPr>
            <a:r>
              <a:rPr lang="en-US" sz="2000" dirty="0" smtClean="0"/>
              <a:t>Unlike the deities of Mesopotamia and Egypt, Brahman is infinite, formless, and ultimately unknowable, and unlike the Hebrew god Yahweh, Brahman assumes no personal or contractual relationship with human kind.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Since all deities absorb the Brahman spirit, Hindus embrace all of the Vedic gods with the same commitment, making the religion slightly different from polytheistic and monotheistic religions of the time.  All other deities are considered “helper gods” to, or “reflections” of the Supreme Being, who is evident in all living things.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Just to confuse you…the “Supreme God” can take on different forms, depending on which Indian denomination you are speaking about or the context of the setting. The Supreme Being may be called Brahman in one area, or Vishnu in another.</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3947629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6500" y="114300"/>
            <a:ext cx="6629400" cy="523220"/>
          </a:xfrm>
          <a:prstGeom prst="rect">
            <a:avLst/>
          </a:prstGeom>
          <a:noFill/>
        </p:spPr>
        <p:txBody>
          <a:bodyPr wrap="square" rtlCol="0">
            <a:spAutoFit/>
          </a:bodyPr>
          <a:lstStyle/>
          <a:p>
            <a:pPr algn="ctr"/>
            <a:r>
              <a:rPr lang="en-US" sz="2800" u="sng" dirty="0" smtClean="0">
                <a:latin typeface="Algerian" panose="04020705040A02060702" pitchFamily="82" charset="0"/>
              </a:rPr>
              <a:t>Hinduism overview continued</a:t>
            </a:r>
            <a:r>
              <a:rPr lang="en-US" sz="2800" u="sng" dirty="0" smtClean="0">
                <a:latin typeface="+mj-lt"/>
              </a:rPr>
              <a:t>:</a:t>
            </a:r>
            <a:endParaRPr lang="en-US" sz="2800" u="sng" dirty="0">
              <a:latin typeface="+mj-lt"/>
            </a:endParaRPr>
          </a:p>
        </p:txBody>
      </p:sp>
      <p:sp>
        <p:nvSpPr>
          <p:cNvPr id="4" name="TextBox 3"/>
          <p:cNvSpPr txBox="1"/>
          <p:nvPr/>
        </p:nvSpPr>
        <p:spPr>
          <a:xfrm>
            <a:off x="177800" y="762000"/>
            <a:ext cx="11823700" cy="704808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Hinduism, which claims about 800 million practitioners worldwide, is unique among humanities major religions in that it cannot be traced to any specific individual or historical event. Because of this, Hinduism is seen as eternal and unchanging. Scholars believe it arose about 3,500 years ago out of interactions between the conquering Aryans and the already present traditions in India.</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This profoundly varied religion places a heavy emphasis on attaining freedom from the perceived world and eliminating ties to the material plane of existence, eventually including one’s personal identity.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Hindu means “Indian.” The religious practices under this name make up the dominant faith in India. Hinduism, in its structure expresses the profound diversity of humanity’s experience of the Divine. It is free of formal doctrine, which enables the religion to show remarkable adaptability  in its approach to transcendental experiences.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The Rig Veda, is the earliest and most revered of Hinduism’s holy scriptures, and along with the rest of the Vedas, the </a:t>
            </a:r>
            <a:r>
              <a:rPr lang="en-US" sz="2000" dirty="0" err="1" smtClean="0"/>
              <a:t>Brahmanas</a:t>
            </a:r>
            <a:r>
              <a:rPr lang="en-US" sz="2000" dirty="0" smtClean="0"/>
              <a:t>, the </a:t>
            </a:r>
            <a:r>
              <a:rPr lang="en-US" sz="2000" dirty="0" err="1" smtClean="0"/>
              <a:t>Aranyakas</a:t>
            </a:r>
            <a:r>
              <a:rPr lang="en-US" sz="2000" dirty="0" smtClean="0"/>
              <a:t>, and the Upanishads, make up Hinduism’s holy writings.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The Hindu doctrine of reincarnation holds that one is trapped by the cycle of life and death until one attains true realization. The doctrine of karma ensures full accountability for every thought, action and word, as hardships experienced in a current life can be attributed to poor decisions in a previous life. </a:t>
            </a:r>
          </a:p>
          <a:p>
            <a:endParaRPr lang="en-US" b="1" dirty="0"/>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28221185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0960" y="1965891"/>
            <a:ext cx="1957520" cy="282878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6498" y="3767565"/>
            <a:ext cx="2350702" cy="259963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6497" y="226960"/>
            <a:ext cx="2353820" cy="2986607"/>
          </a:xfrm>
          <a:prstGeom prst="rect">
            <a:avLst/>
          </a:prstGeom>
        </p:spPr>
      </p:pic>
      <p:sp>
        <p:nvSpPr>
          <p:cNvPr id="5" name="TextBox 4"/>
          <p:cNvSpPr txBox="1"/>
          <p:nvPr/>
        </p:nvSpPr>
        <p:spPr>
          <a:xfrm>
            <a:off x="9174722" y="6367197"/>
            <a:ext cx="3077370" cy="369332"/>
          </a:xfrm>
          <a:prstGeom prst="rect">
            <a:avLst/>
          </a:prstGeom>
          <a:noFill/>
        </p:spPr>
        <p:txBody>
          <a:bodyPr wrap="square" rtlCol="0">
            <a:spAutoFit/>
          </a:bodyPr>
          <a:lstStyle/>
          <a:p>
            <a:pPr algn="ctr"/>
            <a:r>
              <a:rPr lang="en-US" dirty="0" smtClean="0"/>
              <a:t>Shiva- Sky god</a:t>
            </a:r>
            <a:endParaRPr lang="en-US" dirty="0"/>
          </a:p>
        </p:txBody>
      </p:sp>
      <p:sp>
        <p:nvSpPr>
          <p:cNvPr id="6" name="TextBox 5"/>
          <p:cNvSpPr txBox="1"/>
          <p:nvPr/>
        </p:nvSpPr>
        <p:spPr>
          <a:xfrm>
            <a:off x="7038770" y="4836548"/>
            <a:ext cx="2501900" cy="369332"/>
          </a:xfrm>
          <a:prstGeom prst="rect">
            <a:avLst/>
          </a:prstGeom>
          <a:noFill/>
        </p:spPr>
        <p:txBody>
          <a:bodyPr wrap="square" rtlCol="0">
            <a:spAutoFit/>
          </a:bodyPr>
          <a:lstStyle/>
          <a:p>
            <a:pPr algn="ctr"/>
            <a:r>
              <a:rPr lang="en-US" dirty="0" smtClean="0"/>
              <a:t>Brahma- Creator god</a:t>
            </a:r>
            <a:endParaRPr lang="en-US" dirty="0"/>
          </a:p>
        </p:txBody>
      </p:sp>
      <p:sp>
        <p:nvSpPr>
          <p:cNvPr id="7" name="TextBox 6"/>
          <p:cNvSpPr txBox="1"/>
          <p:nvPr/>
        </p:nvSpPr>
        <p:spPr>
          <a:xfrm>
            <a:off x="9316407" y="3305900"/>
            <a:ext cx="2794000" cy="369332"/>
          </a:xfrm>
          <a:prstGeom prst="rect">
            <a:avLst/>
          </a:prstGeom>
          <a:noFill/>
        </p:spPr>
        <p:txBody>
          <a:bodyPr wrap="square" rtlCol="0">
            <a:spAutoFit/>
          </a:bodyPr>
          <a:lstStyle/>
          <a:p>
            <a:pPr algn="ctr"/>
            <a:r>
              <a:rPr lang="en-US" dirty="0" smtClean="0"/>
              <a:t>Vishnu- Preserver god</a:t>
            </a:r>
            <a:endParaRPr lang="en-US" dirty="0"/>
          </a:p>
        </p:txBody>
      </p:sp>
      <p:sp>
        <p:nvSpPr>
          <p:cNvPr id="8" name="TextBox 7"/>
          <p:cNvSpPr txBox="1"/>
          <p:nvPr/>
        </p:nvSpPr>
        <p:spPr>
          <a:xfrm>
            <a:off x="203200" y="165100"/>
            <a:ext cx="7956235" cy="523220"/>
          </a:xfrm>
          <a:prstGeom prst="rect">
            <a:avLst/>
          </a:prstGeom>
          <a:noFill/>
        </p:spPr>
        <p:txBody>
          <a:bodyPr wrap="square" rtlCol="0">
            <a:spAutoFit/>
          </a:bodyPr>
          <a:lstStyle/>
          <a:p>
            <a:r>
              <a:rPr lang="en-US" sz="2800" b="1" u="sng" dirty="0" smtClean="0">
                <a:latin typeface="Algerian" panose="04020705040A02060702" pitchFamily="82" charset="0"/>
              </a:rPr>
              <a:t>Hindu Gods- Just to confuse you…</a:t>
            </a:r>
            <a:endParaRPr lang="en-US" sz="2800" b="1" u="sng" dirty="0">
              <a:latin typeface="Algerian" panose="04020705040A02060702" pitchFamily="82" charset="0"/>
            </a:endParaRPr>
          </a:p>
        </p:txBody>
      </p:sp>
      <p:sp>
        <p:nvSpPr>
          <p:cNvPr id="9" name="TextBox 8"/>
          <p:cNvSpPr txBox="1"/>
          <p:nvPr/>
        </p:nvSpPr>
        <p:spPr>
          <a:xfrm>
            <a:off x="203200" y="850900"/>
            <a:ext cx="6835570" cy="6247864"/>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principal at the heart of the Hindu faith is the idea that accepts God as an absolute reality and as the basis of a constantly changing process.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Members of various Hindu sects worship a dizzying number of specific deities, and follow many different rituals in honor of many gods, however, they see these gods as expressions or symbols of the same unchanging reality.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Brahma is a personification of the creator of the world, which is perpetually destined to last for 2,160,000,000 years before it falls to ruin and Brahma recreates it.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Vishnu has many incarnations, Krishna and Rama being the most common.  Vishnu is the preserver god, and is a force of transcendent love.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Shiva symbolizes the various potent forms of the energy of the Ultimate. Shiva embodies both the creative force and the idea of destruction.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20404074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0191" y="266700"/>
            <a:ext cx="3111500" cy="2473466"/>
          </a:xfrm>
          <a:prstGeom prst="rect">
            <a:avLst/>
          </a:prstGeom>
        </p:spPr>
      </p:pic>
      <p:sp>
        <p:nvSpPr>
          <p:cNvPr id="3" name="TextBox 2"/>
          <p:cNvSpPr txBox="1"/>
          <p:nvPr/>
        </p:nvSpPr>
        <p:spPr>
          <a:xfrm>
            <a:off x="279400" y="266700"/>
            <a:ext cx="1663700" cy="461665"/>
          </a:xfrm>
          <a:prstGeom prst="rect">
            <a:avLst/>
          </a:prstGeom>
          <a:noFill/>
        </p:spPr>
        <p:txBody>
          <a:bodyPr wrap="square" rtlCol="0">
            <a:spAutoFit/>
          </a:bodyPr>
          <a:lstStyle/>
          <a:p>
            <a:r>
              <a:rPr lang="en-US" sz="2400" u="sng" dirty="0" smtClean="0"/>
              <a:t>Brahma</a:t>
            </a:r>
            <a:endParaRPr lang="en-US" sz="2400" u="sng" dirty="0"/>
          </a:p>
        </p:txBody>
      </p:sp>
      <p:sp>
        <p:nvSpPr>
          <p:cNvPr id="4" name="TextBox 3"/>
          <p:cNvSpPr txBox="1"/>
          <p:nvPr/>
        </p:nvSpPr>
        <p:spPr>
          <a:xfrm>
            <a:off x="139700" y="728365"/>
            <a:ext cx="76200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Out of the host of deities that characterized Hindu worship in medieval India, three principal gods dominate: Brahma, Vishnu, and Shiva.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Hindus honor Brahma, his name signifies the masculine form of Brahman, as creator of the world. </a:t>
            </a:r>
            <a:endParaRPr lang="en-US" dirty="0"/>
          </a:p>
        </p:txBody>
      </p:sp>
      <p:sp>
        <p:nvSpPr>
          <p:cNvPr id="5" name="TextBox 4"/>
          <p:cNvSpPr txBox="1"/>
          <p:nvPr/>
        </p:nvSpPr>
        <p:spPr>
          <a:xfrm>
            <a:off x="279400" y="2944355"/>
            <a:ext cx="2438400" cy="461665"/>
          </a:xfrm>
          <a:prstGeom prst="rect">
            <a:avLst/>
          </a:prstGeom>
          <a:noFill/>
        </p:spPr>
        <p:txBody>
          <a:bodyPr wrap="square" rtlCol="0">
            <a:spAutoFit/>
          </a:bodyPr>
          <a:lstStyle/>
          <a:p>
            <a:r>
              <a:rPr lang="en-US" sz="2400" u="sng" dirty="0" smtClean="0"/>
              <a:t>Vishnu</a:t>
            </a:r>
            <a:endParaRPr lang="en-US" sz="2400" u="sng"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0075" y="2944355"/>
            <a:ext cx="3261616" cy="3794125"/>
          </a:xfrm>
          <a:prstGeom prst="rect">
            <a:avLst/>
          </a:prstGeom>
        </p:spPr>
      </p:pic>
      <p:sp>
        <p:nvSpPr>
          <p:cNvPr id="8" name="TextBox 7"/>
          <p:cNvSpPr txBox="1"/>
          <p:nvPr/>
        </p:nvSpPr>
        <p:spPr>
          <a:xfrm>
            <a:off x="139700" y="3660018"/>
            <a:ext cx="7772400" cy="258532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Hindus prize Vishnu as the preserver god.  Crowned in pictures, Vishnu holds in his upper right hand a flaming solar disk; his upper left hand displays a conch shell, a reminder of his association with the primeval ocean, but also a symbol of the ancient war trumpet used to terrorize his enemies.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With his lower right hand he makes the mudra of protection, while his lower left hand points to the earth and the sacred lotus, symbol of the cosmic womb.</a:t>
            </a:r>
            <a:endParaRPr lang="en-US" dirty="0"/>
          </a:p>
        </p:txBody>
      </p:sp>
    </p:spTree>
    <p:extLst>
      <p:ext uri="{BB962C8B-B14F-4D97-AF65-F5344CB8AC3E}">
        <p14:creationId xmlns:p14="http://schemas.microsoft.com/office/powerpoint/2010/main" val="23216606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065" y="315714"/>
            <a:ext cx="4471135" cy="6034286"/>
          </a:xfrm>
          <a:prstGeom prst="rect">
            <a:avLst/>
          </a:prstGeom>
        </p:spPr>
      </p:pic>
      <p:sp>
        <p:nvSpPr>
          <p:cNvPr id="3" name="TextBox 2"/>
          <p:cNvSpPr txBox="1"/>
          <p:nvPr/>
        </p:nvSpPr>
        <p:spPr>
          <a:xfrm>
            <a:off x="228600" y="139700"/>
            <a:ext cx="1181100" cy="523220"/>
          </a:xfrm>
          <a:prstGeom prst="rect">
            <a:avLst/>
          </a:prstGeom>
          <a:noFill/>
        </p:spPr>
        <p:txBody>
          <a:bodyPr wrap="square" rtlCol="0">
            <a:spAutoFit/>
          </a:bodyPr>
          <a:lstStyle/>
          <a:p>
            <a:r>
              <a:rPr lang="en-US" sz="2800" u="sng" dirty="0" smtClean="0"/>
              <a:t>Shiva</a:t>
            </a:r>
            <a:endParaRPr lang="en-US" sz="2800" u="sng" dirty="0"/>
          </a:p>
        </p:txBody>
      </p:sp>
      <p:sp>
        <p:nvSpPr>
          <p:cNvPr id="4" name="TextBox 3"/>
          <p:cNvSpPr txBox="1"/>
          <p:nvPr/>
        </p:nvSpPr>
        <p:spPr>
          <a:xfrm>
            <a:off x="228600" y="994688"/>
            <a:ext cx="6731000" cy="5355312"/>
          </a:xfrm>
          <a:prstGeom prst="rect">
            <a:avLst/>
          </a:prstGeom>
          <a:noFill/>
        </p:spPr>
        <p:txBody>
          <a:bodyPr wrap="square" rtlCol="0">
            <a:spAutoFit/>
          </a:bodyPr>
          <a:lstStyle/>
          <a:p>
            <a:pPr marL="285750" indent="-285750">
              <a:buFont typeface="Arial" panose="020B0604020202020204" pitchFamily="34" charset="0"/>
              <a:buChar char="•"/>
            </a:pPr>
            <a:r>
              <a:rPr lang="en-US" sz="1900" dirty="0" smtClean="0"/>
              <a:t>Shiva is the Hindu lord of regeneration. A god of destruction and creation, of disease and death, and of sexuality and rebirth, Shiva embodies the dynamic rhythms of the universe.</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smtClean="0"/>
              <a:t>While often shown as a dual male and female aspect, Shiva is most commonly portrayed as the Lord of the Dance, an image that evokes the Hindu notion of time, which is cyclical, representing an ever-turning cosmic wheel.</a:t>
            </a:r>
          </a:p>
          <a:p>
            <a:pPr marL="285750" indent="-285750">
              <a:buFont typeface="Arial" panose="020B0604020202020204" pitchFamily="34" charset="0"/>
              <a:buChar char="•"/>
            </a:pPr>
            <a:endParaRPr lang="en-US" sz="1900" dirty="0"/>
          </a:p>
          <a:p>
            <a:pPr marL="285750" indent="-285750">
              <a:buFont typeface="Arial" panose="020B0604020202020204" pitchFamily="34" charset="0"/>
              <a:buChar char="•"/>
            </a:pPr>
            <a:r>
              <a:rPr lang="en-US" sz="1900" dirty="0" smtClean="0"/>
              <a:t>Shiva’s earrings are mismatched to represent the male/female duality. One right hand holds a small drum, the symbol of creation; the second right hand forms the protection mudra; one left hand holds a flame, the symbol of destruction; the second left hand points toward Shiva’s feet, the left “released” from worldliness, the right one crushing a demon dwarf that symbolizes ignorance. Shiva embodies the five activities of the godhead: creation, protection, destruction, release from destiny, and enlightenment</a:t>
            </a:r>
            <a:r>
              <a:rPr lang="en-US" dirty="0" smtClean="0"/>
              <a:t>.</a:t>
            </a:r>
            <a:endParaRPr lang="en-US" dirty="0"/>
          </a:p>
        </p:txBody>
      </p:sp>
    </p:spTree>
    <p:extLst>
      <p:ext uri="{BB962C8B-B14F-4D97-AF65-F5344CB8AC3E}">
        <p14:creationId xmlns:p14="http://schemas.microsoft.com/office/powerpoint/2010/main" val="3473440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136525"/>
            <a:ext cx="10515600" cy="790575"/>
          </a:xfrm>
        </p:spPr>
        <p:txBody>
          <a:bodyPr>
            <a:normAutofit/>
          </a:bodyPr>
          <a:lstStyle/>
          <a:p>
            <a:r>
              <a:rPr lang="en-US" sz="4400" u="sng" dirty="0" smtClean="0">
                <a:latin typeface="Algerian" panose="04020705040A02060702" pitchFamily="82" charset="0"/>
              </a:rPr>
              <a:t>The Vedas</a:t>
            </a:r>
            <a:endParaRPr lang="en-US" sz="4400" u="sng" dirty="0">
              <a:latin typeface="Algerian" panose="04020705040A02060702" pitchFamily="82" charset="0"/>
            </a:endParaRPr>
          </a:p>
        </p:txBody>
      </p:sp>
      <p:sp>
        <p:nvSpPr>
          <p:cNvPr id="3" name="TextBox 2"/>
          <p:cNvSpPr txBox="1"/>
          <p:nvPr/>
        </p:nvSpPr>
        <p:spPr>
          <a:xfrm>
            <a:off x="355600" y="1155700"/>
            <a:ext cx="7480300" cy="5509200"/>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t>Translates literally to “sacred knowledge.”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The Vedas are a collection of prayers, sacrificial formulae, and hymns, blending the folk traditions of the Indus valley with those of the invading Aryans. The Vedas also contain geographical information that describes the gradual spread of farmers, and gives information about conflicts with other groups and local life at the time.</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Vedic deities are the Sky gods </a:t>
            </a:r>
            <a:r>
              <a:rPr lang="en-US" sz="2200" dirty="0" err="1" smtClean="0"/>
              <a:t>Indra</a:t>
            </a:r>
            <a:r>
              <a:rPr lang="en-US" sz="2200" dirty="0" smtClean="0"/>
              <a:t> and </a:t>
            </a:r>
            <a:r>
              <a:rPr lang="en-US" sz="2200" dirty="0" err="1" smtClean="0"/>
              <a:t>Rudra</a:t>
            </a:r>
            <a:r>
              <a:rPr lang="en-US" sz="2200" dirty="0" smtClean="0"/>
              <a:t>, later known as Shiva, the fire god, Agni, and the sun god Vishnu.</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smtClean="0"/>
              <a:t>The Vedas provide a wealth of information concerning astronomical phenomena and the study of the stars, along with the practice of surgery and dissection , marking the beginning of scientific inquiry in India.</a:t>
            </a:r>
            <a:endParaRPr lang="en-US"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7632" y="812800"/>
            <a:ext cx="3695066" cy="5159756"/>
          </a:xfrm>
          <a:prstGeom prst="rect">
            <a:avLst/>
          </a:prstGeom>
        </p:spPr>
      </p:pic>
    </p:spTree>
    <p:extLst>
      <p:ext uri="{BB962C8B-B14F-4D97-AF65-F5344CB8AC3E}">
        <p14:creationId xmlns:p14="http://schemas.microsoft.com/office/powerpoint/2010/main" val="1960963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74625"/>
            <a:ext cx="10515600" cy="663575"/>
          </a:xfrm>
        </p:spPr>
        <p:txBody>
          <a:bodyPr>
            <a:normAutofit/>
          </a:bodyPr>
          <a:lstStyle/>
          <a:p>
            <a:r>
              <a:rPr lang="en-US" sz="4000" u="sng" dirty="0" smtClean="0">
                <a:latin typeface="Algerian" panose="04020705040A02060702" pitchFamily="82" charset="0"/>
              </a:rPr>
              <a:t>Upanishads</a:t>
            </a:r>
            <a:endParaRPr lang="en-US" sz="4000" u="sng" dirty="0">
              <a:latin typeface="Algerian" panose="04020705040A02060702" pitchFamily="82" charset="0"/>
            </a:endParaRPr>
          </a:p>
        </p:txBody>
      </p:sp>
      <p:sp>
        <p:nvSpPr>
          <p:cNvPr id="3" name="TextBox 2"/>
          <p:cNvSpPr txBox="1"/>
          <p:nvPr/>
        </p:nvSpPr>
        <p:spPr>
          <a:xfrm>
            <a:off x="266700" y="1028700"/>
            <a:ext cx="8115300"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Hinduism is best understood by way of religious texts known as the </a:t>
            </a:r>
            <a:r>
              <a:rPr lang="en-US" sz="2000" b="1" i="1" dirty="0" smtClean="0"/>
              <a:t>Upanishads, </a:t>
            </a:r>
            <a:r>
              <a:rPr lang="en-US" sz="2000" b="1" dirty="0" smtClean="0"/>
              <a:t>(which means “sitting near”), </a:t>
            </a:r>
            <a:r>
              <a:rPr lang="en-US" sz="2000" dirty="0" smtClean="0"/>
              <a:t>some 250 prose commentaries on the Vedas.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Upanishads were orally transmitted and recorded in Sanskrit between the eighth and sixth centuries B.C.E.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While the Vedas teach worship through prayer and sacrifice, the Upanishads teach enlightenment </a:t>
            </a:r>
            <a:r>
              <a:rPr lang="en-US" sz="2000" b="1" dirty="0" smtClean="0"/>
              <a:t>(Moksha) </a:t>
            </a:r>
            <a:r>
              <a:rPr lang="en-US" sz="2000" dirty="0" smtClean="0"/>
              <a:t>through meditation.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Upanishads offer no guidelines for worship, no moral laws, and no religious dogma.</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One set of guidelines the Upanishads do maintain are related to the subject of death and rebirth. The Hindu expects a succession of lives, or the return of the physical form in various forms. The form the physical self takes on each return is directly related to the level of spiritual purity that the Hindu has achieved by the time of their death.</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6474" y="1028700"/>
            <a:ext cx="3220771" cy="5173185"/>
          </a:xfrm>
          <a:prstGeom prst="rect">
            <a:avLst/>
          </a:prstGeom>
        </p:spPr>
      </p:pic>
    </p:spTree>
    <p:extLst>
      <p:ext uri="{BB962C8B-B14F-4D97-AF65-F5344CB8AC3E}">
        <p14:creationId xmlns:p14="http://schemas.microsoft.com/office/powerpoint/2010/main" val="36998980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733" y="3833744"/>
            <a:ext cx="785368" cy="109668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2575" y="1866900"/>
            <a:ext cx="437092" cy="70205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912" y="985112"/>
            <a:ext cx="4578988" cy="5697263"/>
          </a:xfrm>
          <a:prstGeom prst="rect">
            <a:avLst/>
          </a:prstGeom>
        </p:spPr>
      </p:pic>
      <p:sp>
        <p:nvSpPr>
          <p:cNvPr id="3" name="TextBox 2"/>
          <p:cNvSpPr txBox="1"/>
          <p:nvPr/>
        </p:nvSpPr>
        <p:spPr>
          <a:xfrm>
            <a:off x="208912" y="114950"/>
            <a:ext cx="5480688" cy="584775"/>
          </a:xfrm>
          <a:prstGeom prst="rect">
            <a:avLst/>
          </a:prstGeom>
          <a:noFill/>
        </p:spPr>
        <p:txBody>
          <a:bodyPr wrap="square" rtlCol="0">
            <a:spAutoFit/>
          </a:bodyPr>
          <a:lstStyle/>
          <a:p>
            <a:r>
              <a:rPr lang="en-US" sz="3200" b="1" u="sng" dirty="0" smtClean="0">
                <a:latin typeface="Algerian" panose="04020705040A02060702" pitchFamily="82" charset="0"/>
              </a:rPr>
              <a:t>The Bhagavad Gita:</a:t>
            </a:r>
            <a:endParaRPr lang="en-US" sz="3200" b="1" u="sng" dirty="0">
              <a:latin typeface="Algerian" panose="04020705040A02060702" pitchFamily="82" charset="0"/>
            </a:endParaRPr>
          </a:p>
        </p:txBody>
      </p:sp>
      <p:sp>
        <p:nvSpPr>
          <p:cNvPr id="6" name="TextBox 5"/>
          <p:cNvSpPr txBox="1"/>
          <p:nvPr/>
        </p:nvSpPr>
        <p:spPr>
          <a:xfrm>
            <a:off x="5397500" y="1479253"/>
            <a:ext cx="6362700" cy="4708981"/>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The Bhagavad Gita is one of the masterpieces of religious thought and Indian philosophy. </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The Sanskrit classic is usually elevated to the level of the Upanishads when authoritative Hindu scriptures are discussed. In a nation with many “Bibles,” it has emerged as the popularly revered of them all.</a:t>
            </a:r>
          </a:p>
          <a:p>
            <a:pPr marL="342900" indent="-342900">
              <a:buFont typeface="Arial" panose="020B0604020202020204" pitchFamily="34" charset="0"/>
              <a:buChar char="•"/>
            </a:pPr>
            <a:endParaRPr lang="en-US" sz="2000" b="1" dirty="0"/>
          </a:p>
          <a:p>
            <a:pPr marL="342900" indent="-342900">
              <a:buFont typeface="Arial" panose="020B0604020202020204" pitchFamily="34" charset="0"/>
              <a:buChar char="•"/>
            </a:pPr>
            <a:r>
              <a:rPr lang="en-US" sz="2000" b="1" dirty="0" smtClean="0"/>
              <a:t>This piece is an epic poem relating the dialogue between the human Prince </a:t>
            </a:r>
            <a:r>
              <a:rPr lang="en-US" sz="2000" b="1" dirty="0" err="1" smtClean="0"/>
              <a:t>Arjuna</a:t>
            </a:r>
            <a:r>
              <a:rPr lang="en-US" sz="2000" b="1" dirty="0" smtClean="0"/>
              <a:t> and the beloved Lord Krishna on the eve of a great battle. Krishna imparts spiritual wisdom that reinvigorates the faltering Prince </a:t>
            </a:r>
            <a:r>
              <a:rPr lang="en-US" sz="2000" b="1" dirty="0" err="1" smtClean="0"/>
              <a:t>Arjuna</a:t>
            </a:r>
            <a:r>
              <a:rPr lang="en-US" sz="2000" b="1" dirty="0" smtClean="0"/>
              <a:t>. The text emphasizes union with God by means of love, selflessness, and total devotion.</a:t>
            </a:r>
            <a:endParaRPr lang="en-US" sz="2000" b="1" dirty="0"/>
          </a:p>
        </p:txBody>
      </p:sp>
    </p:spTree>
    <p:extLst>
      <p:ext uri="{BB962C8B-B14F-4D97-AF65-F5344CB8AC3E}">
        <p14:creationId xmlns:p14="http://schemas.microsoft.com/office/powerpoint/2010/main" val="8907754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149225"/>
            <a:ext cx="10515600" cy="815975"/>
          </a:xfrm>
        </p:spPr>
        <p:txBody>
          <a:bodyPr>
            <a:normAutofit/>
          </a:bodyPr>
          <a:lstStyle/>
          <a:p>
            <a:pPr algn="ctr"/>
            <a:r>
              <a:rPr lang="en-US" sz="4000" dirty="0" smtClean="0">
                <a:latin typeface="Algerian" panose="04020705040A02060702" pitchFamily="82" charset="0"/>
              </a:rPr>
              <a:t>MOKSHA- The Hindu’s Ultimate Goal</a:t>
            </a:r>
            <a:endParaRPr lang="en-US" sz="4000" dirty="0">
              <a:latin typeface="Algerian" panose="04020705040A02060702" pitchFamily="82" charset="0"/>
            </a:endParaRPr>
          </a:p>
        </p:txBody>
      </p:sp>
      <p:sp>
        <p:nvSpPr>
          <p:cNvPr id="3" name="TextBox 2"/>
          <p:cNvSpPr txBox="1"/>
          <p:nvPr/>
        </p:nvSpPr>
        <p:spPr>
          <a:xfrm>
            <a:off x="381000" y="1066800"/>
            <a:ext cx="11455400"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According to Hindus, in every human being resides the individual manifestation of Brahman or </a:t>
            </a:r>
            <a:r>
              <a:rPr lang="en-US" sz="2400" b="1" i="1" dirty="0" smtClean="0"/>
              <a:t>Atman,</a:t>
            </a:r>
            <a:r>
              <a:rPr lang="en-US" sz="2400" dirty="0" smtClean="0"/>
              <a:t> which according to the Upanishads, is “soundless, formless, intangible, undying, tasteless, odorless, without beginning or end, eternal, and beyond nature.”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Our Atman, or Self, although housed in our human shell or body, seeks to be one with the Absolute Spirit or Brahman.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The reunion of Brahman, or Absolute Spirit and Atman or Self, is a condition known as </a:t>
            </a:r>
            <a:r>
              <a:rPr lang="en-US" sz="2400" b="1" i="1" dirty="0" smtClean="0"/>
              <a:t>Moksha (Nirvana), </a:t>
            </a:r>
            <a:r>
              <a:rPr lang="en-US" sz="2400" dirty="0" smtClean="0"/>
              <a:t>which is the ultimate religious goal of the Hindus.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This absorption of Spirit and Self requires the rejection of the material world, the mastery of the techniques of meditation, and  the practice of spiritual exercises known as </a:t>
            </a:r>
            <a:r>
              <a:rPr lang="en-US" sz="2400" b="1" i="1" dirty="0" smtClean="0"/>
              <a:t>yoga.</a:t>
            </a:r>
            <a:endParaRPr lang="en-US" sz="2400" dirty="0"/>
          </a:p>
        </p:txBody>
      </p:sp>
    </p:spTree>
    <p:extLst>
      <p:ext uri="{BB962C8B-B14F-4D97-AF65-F5344CB8AC3E}">
        <p14:creationId xmlns:p14="http://schemas.microsoft.com/office/powerpoint/2010/main" val="26348598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2675"/>
          </a:xfrm>
        </p:spPr>
        <p:txBody>
          <a:bodyPr>
            <a:normAutofit/>
          </a:bodyPr>
          <a:lstStyle/>
          <a:p>
            <a:pPr algn="ctr"/>
            <a:r>
              <a:rPr lang="en-US" sz="4400" dirty="0" smtClean="0">
                <a:latin typeface="Algerian" panose="04020705040A02060702" pitchFamily="82" charset="0"/>
              </a:rPr>
              <a:t>Karma and the Wheel of Rebirth</a:t>
            </a:r>
            <a:endParaRPr lang="en-US" sz="4400" dirty="0">
              <a:latin typeface="Algerian" panose="04020705040A02060702" pitchFamily="82" charset="0"/>
            </a:endParaRPr>
          </a:p>
        </p:txBody>
      </p:sp>
      <p:sp>
        <p:nvSpPr>
          <p:cNvPr id="3" name="TextBox 2"/>
          <p:cNvSpPr txBox="1"/>
          <p:nvPr/>
        </p:nvSpPr>
        <p:spPr>
          <a:xfrm>
            <a:off x="444500" y="1270000"/>
            <a:ext cx="11277600" cy="1938992"/>
          </a:xfrm>
          <a:prstGeom prst="rect">
            <a:avLst/>
          </a:prstGeom>
          <a:noFill/>
        </p:spPr>
        <p:txBody>
          <a:bodyPr wrap="square" rtlCol="0">
            <a:spAutoFit/>
          </a:bodyPr>
          <a:lstStyle/>
          <a:p>
            <a:pPr marL="342900" indent="-342900">
              <a:buFont typeface="Arial" panose="020B0604020202020204" pitchFamily="34" charset="0"/>
              <a:buChar char="•"/>
            </a:pPr>
            <a:r>
              <a:rPr lang="en-US" sz="2400" b="1" i="1" dirty="0" smtClean="0"/>
              <a:t>The Law of Karma-</a:t>
            </a:r>
            <a:r>
              <a:rPr lang="en-US" sz="2400" dirty="0"/>
              <a:t> </a:t>
            </a:r>
            <a:r>
              <a:rPr lang="en-US" sz="2400" dirty="0" smtClean="0"/>
              <a:t>the collective spiritual energy gained from accumulated deeds, which determines one’s physical  state in the next life.</a:t>
            </a:r>
          </a:p>
          <a:p>
            <a:pPr marL="342900" indent="-342900">
              <a:buFont typeface="Arial" panose="020B0604020202020204" pitchFamily="34" charset="0"/>
              <a:buChar char="•"/>
            </a:pPr>
            <a:endParaRPr lang="en-US" sz="2400" b="1" i="1" dirty="0"/>
          </a:p>
          <a:p>
            <a:pPr marL="342900" indent="-342900">
              <a:buFont typeface="Arial" panose="020B0604020202020204" pitchFamily="34" charset="0"/>
              <a:buChar char="•"/>
            </a:pPr>
            <a:r>
              <a:rPr lang="en-US" sz="2400" b="1" i="1" dirty="0" smtClean="0"/>
              <a:t>Reincarnation/Wheel of Rebirth- </a:t>
            </a:r>
            <a:r>
              <a:rPr lang="en-US" sz="2400" dirty="0" smtClean="0"/>
              <a:t>the fate of all Hindus to keep returning to this world in various physical states until they achieve Nirvana.</a:t>
            </a:r>
            <a:endParaRPr lang="en-US" sz="2400" b="1" i="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1853" y="3208992"/>
            <a:ext cx="3478747" cy="335224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013" y="3401131"/>
            <a:ext cx="3060558" cy="296797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3333" y="3233840"/>
            <a:ext cx="2520758" cy="3327400"/>
          </a:xfrm>
          <a:prstGeom prst="rect">
            <a:avLst/>
          </a:prstGeom>
        </p:spPr>
      </p:pic>
    </p:spTree>
    <p:extLst>
      <p:ext uri="{BB962C8B-B14F-4D97-AF65-F5344CB8AC3E}">
        <p14:creationId xmlns:p14="http://schemas.microsoft.com/office/powerpoint/2010/main" val="3105129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39700"/>
            <a:ext cx="6705600" cy="523220"/>
          </a:xfrm>
          <a:prstGeom prst="rect">
            <a:avLst/>
          </a:prstGeom>
          <a:noFill/>
        </p:spPr>
        <p:txBody>
          <a:bodyPr wrap="square" rtlCol="0">
            <a:spAutoFit/>
          </a:bodyPr>
          <a:lstStyle/>
          <a:p>
            <a:r>
              <a:rPr lang="en-US" sz="2800" dirty="0" smtClean="0"/>
              <a:t>Making Connections: King Tutankhamen</a:t>
            </a:r>
            <a:endParaRPr lang="en-US"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1149350"/>
            <a:ext cx="3333750" cy="529590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0778"/>
          <a:stretch/>
        </p:blipFill>
        <p:spPr>
          <a:xfrm>
            <a:off x="4104704" y="2628900"/>
            <a:ext cx="7858696" cy="40259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4704" y="662920"/>
            <a:ext cx="7744968" cy="1801368"/>
          </a:xfrm>
          <a:prstGeom prst="rect">
            <a:avLst/>
          </a:prstGeom>
        </p:spPr>
      </p:pic>
    </p:spTree>
    <p:extLst>
      <p:ext uri="{BB962C8B-B14F-4D97-AF65-F5344CB8AC3E}">
        <p14:creationId xmlns:p14="http://schemas.microsoft.com/office/powerpoint/2010/main" val="3893966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56769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5417" t="983" r="1266" b="5478"/>
          <a:stretch/>
        </p:blipFill>
        <p:spPr>
          <a:xfrm>
            <a:off x="1435100" y="3517899"/>
            <a:ext cx="4813300" cy="32004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700633"/>
            <a:ext cx="6045200" cy="27306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8499" y="330833"/>
            <a:ext cx="4800601" cy="6374131"/>
          </a:xfrm>
          <a:prstGeom prst="rect">
            <a:avLst/>
          </a:prstGeom>
        </p:spPr>
      </p:pic>
    </p:spTree>
    <p:extLst>
      <p:ext uri="{BB962C8B-B14F-4D97-AF65-F5344CB8AC3E}">
        <p14:creationId xmlns:p14="http://schemas.microsoft.com/office/powerpoint/2010/main" val="13851601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65100"/>
            <a:ext cx="52324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1439" y="4038600"/>
            <a:ext cx="8185457" cy="269748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6850" y="588664"/>
            <a:ext cx="2628900" cy="304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 y="4038600"/>
            <a:ext cx="3378200" cy="269748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800" y="1037282"/>
            <a:ext cx="3457318" cy="25908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7666" y="626765"/>
            <a:ext cx="3980635" cy="2857500"/>
          </a:xfrm>
          <a:prstGeom prst="rect">
            <a:avLst/>
          </a:prstGeom>
        </p:spPr>
      </p:pic>
    </p:spTree>
    <p:extLst>
      <p:ext uri="{BB962C8B-B14F-4D97-AF65-F5344CB8AC3E}">
        <p14:creationId xmlns:p14="http://schemas.microsoft.com/office/powerpoint/2010/main" val="417361986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7500" y="266700"/>
            <a:ext cx="5143500" cy="523220"/>
          </a:xfrm>
          <a:prstGeom prst="rect">
            <a:avLst/>
          </a:prstGeom>
          <a:noFill/>
        </p:spPr>
        <p:txBody>
          <a:bodyPr wrap="square" rtlCol="0">
            <a:spAutoFit/>
          </a:bodyPr>
          <a:lstStyle/>
          <a:p>
            <a:r>
              <a:rPr lang="en-US" sz="2800" b="1" u="sng" dirty="0" smtClean="0"/>
              <a:t>Making Connections:</a:t>
            </a:r>
            <a:endParaRPr lang="en-US" sz="28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7800" y="1015999"/>
            <a:ext cx="4064000" cy="5449455"/>
          </a:xfrm>
          <a:prstGeom prst="rect">
            <a:avLst/>
          </a:prstGeom>
        </p:spPr>
      </p:pic>
      <p:sp>
        <p:nvSpPr>
          <p:cNvPr id="4" name="TextBox 3"/>
          <p:cNvSpPr txBox="1"/>
          <p:nvPr/>
        </p:nvSpPr>
        <p:spPr>
          <a:xfrm>
            <a:off x="165100" y="889000"/>
            <a:ext cx="7416800"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Rabindranath Tagore was a poet, polymath, musician and artist from India. He reshaped Bengali literature and music as well as Indian art with Contextual Modernism in the late 19</a:t>
            </a:r>
            <a:r>
              <a:rPr lang="en-US" sz="2000" baseline="30000" dirty="0" smtClean="0"/>
              <a:t>th</a:t>
            </a:r>
            <a:r>
              <a:rPr lang="en-US" sz="2000" dirty="0" smtClean="0"/>
              <a:t> and early 20</a:t>
            </a:r>
            <a:r>
              <a:rPr lang="en-US" sz="2000" baseline="30000" dirty="0" smtClean="0"/>
              <a:t>th</a:t>
            </a:r>
            <a:r>
              <a:rPr lang="en-US" sz="2000" dirty="0" smtClean="0"/>
              <a:t> centuries.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In 1913 he became the first non-European to win the Nobel Prize for literature. Tagore’s poetic songs were viewed as spiritual and mercurial, however, his elegant prose remain largely unknown outside Bengal.</a:t>
            </a:r>
            <a:endParaRPr lang="en-US" sz="2000" dirty="0"/>
          </a:p>
        </p:txBody>
      </p:sp>
      <p:sp>
        <p:nvSpPr>
          <p:cNvPr id="5" name="TextBox 4"/>
          <p:cNvSpPr txBox="1"/>
          <p:nvPr/>
        </p:nvSpPr>
        <p:spPr>
          <a:xfrm>
            <a:off x="317500" y="4180602"/>
            <a:ext cx="7200900" cy="1938992"/>
          </a:xfrm>
          <a:prstGeom prst="rect">
            <a:avLst/>
          </a:prstGeom>
          <a:noFill/>
        </p:spPr>
        <p:txBody>
          <a:bodyPr wrap="square" rtlCol="0">
            <a:spAutoFit/>
          </a:bodyPr>
          <a:lstStyle/>
          <a:p>
            <a:pPr algn="ctr"/>
            <a:r>
              <a:rPr lang="en-US" sz="2400" b="1" i="1" dirty="0" smtClean="0"/>
              <a:t>Say not in grief that she is no more</a:t>
            </a:r>
          </a:p>
          <a:p>
            <a:pPr algn="ctr"/>
            <a:r>
              <a:rPr lang="en-US" sz="2400" b="1" i="1" dirty="0" smtClean="0"/>
              <a:t>but say in thankfulness that she was</a:t>
            </a:r>
          </a:p>
          <a:p>
            <a:pPr algn="ctr"/>
            <a:r>
              <a:rPr lang="en-US" sz="2400" b="1" i="1" dirty="0" smtClean="0"/>
              <a:t>A death is not the extinguishing of a light,</a:t>
            </a:r>
          </a:p>
          <a:p>
            <a:pPr algn="ctr"/>
            <a:r>
              <a:rPr lang="en-US" sz="2400" b="1" i="1" dirty="0" smtClean="0"/>
              <a:t>but putting out of the lamp</a:t>
            </a:r>
          </a:p>
          <a:p>
            <a:pPr algn="ctr"/>
            <a:r>
              <a:rPr lang="en-US" sz="2400" b="1" i="1" dirty="0" smtClean="0"/>
              <a:t>because the dawn has come.</a:t>
            </a:r>
            <a:endParaRPr lang="en-US" sz="2400" b="1" i="1" dirty="0"/>
          </a:p>
        </p:txBody>
      </p:sp>
    </p:spTree>
    <p:extLst>
      <p:ext uri="{BB962C8B-B14F-4D97-AF65-F5344CB8AC3E}">
        <p14:creationId xmlns:p14="http://schemas.microsoft.com/office/powerpoint/2010/main" val="10078532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27000"/>
            <a:ext cx="4203700" cy="461665"/>
          </a:xfrm>
          <a:prstGeom prst="rect">
            <a:avLst/>
          </a:prstGeom>
          <a:noFill/>
        </p:spPr>
        <p:txBody>
          <a:bodyPr wrap="square" rtlCol="0">
            <a:spAutoFit/>
          </a:bodyPr>
          <a:lstStyle/>
          <a:p>
            <a:r>
              <a:rPr lang="en-US" sz="2400" b="1" u="sng" dirty="0" smtClean="0"/>
              <a:t>Need To Know- Chapters 2 &amp; 3</a:t>
            </a:r>
            <a:endParaRPr lang="en-US" sz="2400" b="1" u="sng" dirty="0"/>
          </a:p>
        </p:txBody>
      </p:sp>
      <p:sp>
        <p:nvSpPr>
          <p:cNvPr id="3" name="TextBox 2"/>
          <p:cNvSpPr txBox="1"/>
          <p:nvPr/>
        </p:nvSpPr>
        <p:spPr>
          <a:xfrm>
            <a:off x="152400" y="588665"/>
            <a:ext cx="1183640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Egyptian population shared the following common traits: language, religion, and a lifestyle highly influenced by their natural environment.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Egyptians ran their communities by </a:t>
            </a:r>
            <a:r>
              <a:rPr lang="en-US" b="1" i="1" dirty="0" smtClean="0"/>
              <a:t>theocratic socialism,</a:t>
            </a:r>
            <a:r>
              <a:rPr lang="en-US" dirty="0" smtClean="0"/>
              <a:t> by which the god-governed lands were shared according to the needs of the community.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Egyptian tombs  called </a:t>
            </a:r>
            <a:r>
              <a:rPr lang="en-US" b="1" i="1" dirty="0" err="1" smtClean="0"/>
              <a:t>mastabas</a:t>
            </a:r>
            <a:r>
              <a:rPr lang="en-US" b="1" i="1" dirty="0" smtClean="0"/>
              <a:t>, </a:t>
            </a:r>
            <a:r>
              <a:rPr lang="en-US" dirty="0" smtClean="0"/>
              <a:t>were single-storied and rectangular.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Merchants, traders, builders, and scribes made up the Egyptian middle class.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Egyptian visual art was created to replicate the living world or to benefit and honor the dead.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Egyptian artists worked in the </a:t>
            </a:r>
            <a:r>
              <a:rPr lang="en-US" b="1" i="1" dirty="0" smtClean="0"/>
              <a:t>conceptual</a:t>
            </a:r>
            <a:r>
              <a:rPr lang="en-US" dirty="0" smtClean="0"/>
              <a:t> art method, based on their ideas, rather than visual evidence.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Asian worldview is based in </a:t>
            </a:r>
            <a:r>
              <a:rPr lang="en-US" b="1" i="1" dirty="0" smtClean="0"/>
              <a:t>pantheism, </a:t>
            </a:r>
            <a:r>
              <a:rPr lang="en-US" dirty="0" smtClean="0"/>
              <a:t>or the belief that an all pervading divine spirit infuses all aspects of the universe.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innovative sculptural medium contributed to the artistic world by early Asian culture was bronze casting.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ultimate religious goal of Hindus is called </a:t>
            </a:r>
            <a:r>
              <a:rPr lang="en-US" b="1" i="1" dirty="0" smtClean="0"/>
              <a:t>moksha </a:t>
            </a:r>
            <a:r>
              <a:rPr lang="en-US" b="1" i="1" smtClean="0"/>
              <a:t>(nirvana).</a:t>
            </a:r>
            <a:endParaRPr lang="en-US" b="1" i="1" dirty="0" smtClean="0"/>
          </a:p>
          <a:p>
            <a:pPr marL="285750" indent="-285750">
              <a:buFont typeface="Arial" panose="020B0604020202020204" pitchFamily="34" charset="0"/>
              <a:buChar char="•"/>
            </a:pPr>
            <a:endParaRPr lang="en-US" b="1" i="1" dirty="0"/>
          </a:p>
          <a:p>
            <a:pPr marL="285750" indent="-285750">
              <a:buFont typeface="Arial" panose="020B0604020202020204" pitchFamily="34" charset="0"/>
              <a:buChar char="•"/>
            </a:pPr>
            <a:r>
              <a:rPr lang="en-US" dirty="0" smtClean="0"/>
              <a:t>Early Indian civilizations produced two epics: the </a:t>
            </a:r>
            <a:r>
              <a:rPr lang="en-US" b="1" i="1" dirty="0" smtClean="0"/>
              <a:t>Mahabharata</a:t>
            </a:r>
            <a:r>
              <a:rPr lang="en-US" dirty="0" smtClean="0"/>
              <a:t> and the </a:t>
            </a:r>
            <a:r>
              <a:rPr lang="en-US" b="1" i="1" dirty="0" smtClean="0"/>
              <a:t>Ramayana.</a:t>
            </a:r>
            <a:endParaRPr lang="en-US" dirty="0"/>
          </a:p>
        </p:txBody>
      </p:sp>
    </p:spTree>
    <p:extLst>
      <p:ext uri="{BB962C8B-B14F-4D97-AF65-F5344CB8AC3E}">
        <p14:creationId xmlns:p14="http://schemas.microsoft.com/office/powerpoint/2010/main" val="319886443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4551"/>
      </a:dk2>
      <a:lt2>
        <a:srgbClr val="F2ACD2"/>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3016C5A4-E631-4977-A608-ACFB47552625}"/>
    </a:ext>
  </a:extLst>
</a:theme>
</file>

<file path=docProps/app.xml><?xml version="1.0" encoding="utf-8"?>
<Properties xmlns="http://schemas.openxmlformats.org/officeDocument/2006/extended-properties" xmlns:vt="http://schemas.openxmlformats.org/officeDocument/2006/docPropsVTypes">
  <Template>TM04033923[[fn=Depth]]</Template>
  <TotalTime>2785</TotalTime>
  <Words>4918</Words>
  <Application>Microsoft Office PowerPoint</Application>
  <PresentationFormat>Widescreen</PresentationFormat>
  <Paragraphs>290</Paragraphs>
  <Slides>59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Algerian</vt:lpstr>
      <vt:lpstr>Arial</vt:lpstr>
      <vt:lpstr>Castellar</vt:lpstr>
      <vt:lpstr>Corbel</vt:lpstr>
      <vt:lpstr>Wingdings</vt:lpstr>
      <vt:lpstr>Depth</vt:lpstr>
      <vt:lpstr>Africa: Gods, Rulers, and the Social Order</vt:lpstr>
      <vt:lpstr>Ancient Egypt:</vt:lpstr>
      <vt:lpstr>PowerPoint Presentation</vt:lpstr>
      <vt:lpstr>Gods of Ancient Egypt</vt:lpstr>
      <vt:lpstr>Gods of Ancient Egypt</vt:lpstr>
      <vt:lpstr>Egyptian Creation Myth</vt:lpstr>
      <vt:lpstr>PowerPoint Presentation</vt:lpstr>
      <vt:lpstr>Rulers And Laws of Ancient Egypt</vt:lpstr>
      <vt:lpstr>PowerPoint Presentation</vt:lpstr>
      <vt:lpstr>PowerPoint Presentation</vt:lpstr>
      <vt:lpstr>Egyptian architecture</vt:lpstr>
      <vt:lpstr>PowerPoint Presentation</vt:lpstr>
      <vt:lpstr>PowerPoint Presentation</vt:lpstr>
      <vt:lpstr>PowerPoint Presentation</vt:lpstr>
      <vt:lpstr>PowerPoint Presentation</vt:lpstr>
      <vt:lpstr>PowerPoint Presentation</vt:lpstr>
      <vt:lpstr>PowerPoint Presentation</vt:lpstr>
      <vt:lpstr>The Visual arts of Ancient Egypt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Egypt’s Social Order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India, China, and the Americas</vt:lpstr>
      <vt:lpstr>Early Civilizations of India and China</vt:lpstr>
      <vt:lpstr>Ancient India-Indus Valley 2700-1500 B.C.E.</vt:lpstr>
      <vt:lpstr>PowerPoint Presentation</vt:lpstr>
      <vt:lpstr>Vedic Era- 1500 to 322 B.C.E.</vt:lpstr>
      <vt:lpstr>Pantheism and the Hindu Religion overview</vt:lpstr>
      <vt:lpstr>PowerPoint Presentation</vt:lpstr>
      <vt:lpstr>PowerPoint Presentation</vt:lpstr>
      <vt:lpstr>PowerPoint Presentation</vt:lpstr>
      <vt:lpstr>PowerPoint Presentation</vt:lpstr>
      <vt:lpstr>The Vedas</vt:lpstr>
      <vt:lpstr>Upanishads</vt:lpstr>
      <vt:lpstr>PowerPoint Presentation</vt:lpstr>
      <vt:lpstr>MOKSHA- The Hindu’s Ultimate Goal</vt:lpstr>
      <vt:lpstr>Karma and the Wheel of Rebirth</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 Gods, Rulers, and the Social Order</dc:title>
  <dc:creator>Renee Liskey</dc:creator>
  <cp:lastModifiedBy>Renee Liskey</cp:lastModifiedBy>
  <cp:revision>176</cp:revision>
  <dcterms:created xsi:type="dcterms:W3CDTF">2015-09-02T18:02:10Z</dcterms:created>
  <dcterms:modified xsi:type="dcterms:W3CDTF">2019-11-26T01:36:44Z</dcterms:modified>
</cp:coreProperties>
</file>